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20" r:id="rId4"/>
    <p:sldId id="321" r:id="rId5"/>
    <p:sldId id="322" r:id="rId6"/>
    <p:sldId id="323" r:id="rId7"/>
    <p:sldId id="325" r:id="rId8"/>
    <p:sldId id="326" r:id="rId9"/>
    <p:sldId id="327" r:id="rId10"/>
    <p:sldId id="328" r:id="rId11"/>
    <p:sldId id="329" r:id="rId12"/>
    <p:sldId id="330" r:id="rId13"/>
    <p:sldId id="324" r:id="rId14"/>
    <p:sldId id="292" r:id="rId15"/>
    <p:sldId id="319" r:id="rId16"/>
    <p:sldId id="264" r:id="rId17"/>
    <p:sldId id="263" r:id="rId18"/>
    <p:sldId id="331" r:id="rId19"/>
    <p:sldId id="334" r:id="rId20"/>
    <p:sldId id="335" r:id="rId21"/>
    <p:sldId id="332" r:id="rId22"/>
    <p:sldId id="333" r:id="rId23"/>
    <p:sldId id="308" r:id="rId24"/>
    <p:sldId id="311" r:id="rId25"/>
    <p:sldId id="312" r:id="rId26"/>
    <p:sldId id="314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pgro-dc\Research1\User\LEA\Aphanomyces%20Variety%20Trial\2019\Scotland%20Assessme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gro-dc\Research1\User\JIM\ADMIN\TRIALS%202018\BASF%20Integral%20Pro\BASF%20Didymella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gro-dc\Research1\User\JIM\ADMIN\TRIALS%202018\BASF%20Integral%20Pro\BASF%20Fusarium%20Result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gro-dc\Research1\User\TOM\Pathology\Aphanomyces\Gypsum%20trial%202019\Gypsum%20Resul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gro-dc\Research1\User\LEA\HMC%20fields\HMC_data_collate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gro-dc\Research1\User\LEA\HMC%20fields\HMC_data_collat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pgro-dc\Research1\User\LEA\HMC%20fields\2019%20HMC%20data%20cleane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Warwickshire </a:t>
            </a:r>
          </a:p>
          <a:p>
            <a:pPr>
              <a:defRPr/>
            </a:pPr>
            <a:r>
              <a:rPr lang="en-GB" sz="800" dirty="0"/>
              <a:t>Source: AHDB Horticulture pest blog - Warwick Crop Centre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Warwick!$B$1</c:f>
              <c:strCache>
                <c:ptCount val="1"/>
                <c:pt idx="0">
                  <c:v>BSF recorded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Warwick!$A$2:$A$28</c:f>
              <c:numCache>
                <c:formatCode>m/d/yyyy</c:formatCode>
                <c:ptCount val="27"/>
                <c:pt idx="0">
                  <c:v>43530</c:v>
                </c:pt>
                <c:pt idx="1">
                  <c:v>43536</c:v>
                </c:pt>
                <c:pt idx="2">
                  <c:v>43543</c:v>
                </c:pt>
                <c:pt idx="3">
                  <c:v>43550</c:v>
                </c:pt>
                <c:pt idx="4">
                  <c:v>43561</c:v>
                </c:pt>
                <c:pt idx="5">
                  <c:v>43565</c:v>
                </c:pt>
                <c:pt idx="6">
                  <c:v>43566</c:v>
                </c:pt>
                <c:pt idx="7">
                  <c:v>43570</c:v>
                </c:pt>
                <c:pt idx="8">
                  <c:v>43574</c:v>
                </c:pt>
                <c:pt idx="9">
                  <c:v>43579</c:v>
                </c:pt>
                <c:pt idx="10">
                  <c:v>43581</c:v>
                </c:pt>
                <c:pt idx="11">
                  <c:v>43585</c:v>
                </c:pt>
                <c:pt idx="12">
                  <c:v>43588</c:v>
                </c:pt>
                <c:pt idx="13">
                  <c:v>43592</c:v>
                </c:pt>
                <c:pt idx="14">
                  <c:v>43595</c:v>
                </c:pt>
                <c:pt idx="15">
                  <c:v>43599</c:v>
                </c:pt>
                <c:pt idx="16">
                  <c:v>43602</c:v>
                </c:pt>
                <c:pt idx="17">
                  <c:v>43606</c:v>
                </c:pt>
                <c:pt idx="18">
                  <c:v>43609</c:v>
                </c:pt>
                <c:pt idx="19">
                  <c:v>43613</c:v>
                </c:pt>
                <c:pt idx="20">
                  <c:v>43616</c:v>
                </c:pt>
                <c:pt idx="21">
                  <c:v>43620</c:v>
                </c:pt>
                <c:pt idx="22">
                  <c:v>43623</c:v>
                </c:pt>
                <c:pt idx="23">
                  <c:v>43627</c:v>
                </c:pt>
                <c:pt idx="24">
                  <c:v>43630</c:v>
                </c:pt>
                <c:pt idx="25">
                  <c:v>43634</c:v>
                </c:pt>
                <c:pt idx="26">
                  <c:v>43637</c:v>
                </c:pt>
              </c:numCache>
            </c:numRef>
          </c:cat>
          <c:val>
            <c:numRef>
              <c:f>Warwick!$B$2:$B$28</c:f>
              <c:numCache>
                <c:formatCode>General</c:formatCode>
                <c:ptCount val="27"/>
                <c:pt idx="0">
                  <c:v>6</c:v>
                </c:pt>
                <c:pt idx="1">
                  <c:v>12</c:v>
                </c:pt>
                <c:pt idx="2">
                  <c:v>26</c:v>
                </c:pt>
                <c:pt idx="3">
                  <c:v>33</c:v>
                </c:pt>
                <c:pt idx="4">
                  <c:v>24</c:v>
                </c:pt>
                <c:pt idx="5">
                  <c:v>305</c:v>
                </c:pt>
                <c:pt idx="6">
                  <c:v>33</c:v>
                </c:pt>
                <c:pt idx="7">
                  <c:v>83</c:v>
                </c:pt>
                <c:pt idx="8">
                  <c:v>47</c:v>
                </c:pt>
                <c:pt idx="9">
                  <c:v>23</c:v>
                </c:pt>
                <c:pt idx="10">
                  <c:v>74</c:v>
                </c:pt>
                <c:pt idx="11">
                  <c:v>129</c:v>
                </c:pt>
                <c:pt idx="12">
                  <c:v>66</c:v>
                </c:pt>
                <c:pt idx="13">
                  <c:v>81</c:v>
                </c:pt>
                <c:pt idx="14">
                  <c:v>76</c:v>
                </c:pt>
                <c:pt idx="15">
                  <c:v>103</c:v>
                </c:pt>
                <c:pt idx="16">
                  <c:v>24</c:v>
                </c:pt>
                <c:pt idx="17">
                  <c:v>20</c:v>
                </c:pt>
                <c:pt idx="18">
                  <c:v>32</c:v>
                </c:pt>
                <c:pt idx="19">
                  <c:v>24</c:v>
                </c:pt>
                <c:pt idx="20">
                  <c:v>26</c:v>
                </c:pt>
                <c:pt idx="21">
                  <c:v>17</c:v>
                </c:pt>
                <c:pt idx="22">
                  <c:v>37</c:v>
                </c:pt>
                <c:pt idx="23">
                  <c:v>70</c:v>
                </c:pt>
                <c:pt idx="24">
                  <c:v>70</c:v>
                </c:pt>
                <c:pt idx="25">
                  <c:v>97</c:v>
                </c:pt>
                <c:pt idx="2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56-4A5F-846F-5EB19C235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63832"/>
        <c:axId val="175864224"/>
      </c:lineChart>
      <c:dateAx>
        <c:axId val="175863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4224"/>
        <c:crosses val="autoZero"/>
        <c:auto val="1"/>
        <c:lblOffset val="100"/>
        <c:baseTimeUnit val="days"/>
      </c:dateAx>
      <c:valAx>
        <c:axId val="1758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600" i="1" dirty="0"/>
              <a:t>Aphanomyces</a:t>
            </a:r>
            <a:r>
              <a:rPr lang="en-GB" sz="1600" dirty="0"/>
              <a:t> severity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graph!$A$2:$A$16</c:f>
              <c:strCache>
                <c:ptCount val="15"/>
                <c:pt idx="0">
                  <c:v>Naches</c:v>
                </c:pt>
                <c:pt idx="1">
                  <c:v>Avola</c:v>
                </c:pt>
                <c:pt idx="2">
                  <c:v>Terrain</c:v>
                </c:pt>
                <c:pt idx="3">
                  <c:v>Tomahawk</c:v>
                </c:pt>
                <c:pt idx="4">
                  <c:v>Corus</c:v>
                </c:pt>
                <c:pt idx="5">
                  <c:v>Oasis</c:v>
                </c:pt>
                <c:pt idx="6">
                  <c:v>Romance</c:v>
                </c:pt>
                <c:pt idx="7">
                  <c:v>Ebba</c:v>
                </c:pt>
                <c:pt idx="8">
                  <c:v>Maurice</c:v>
                </c:pt>
                <c:pt idx="9">
                  <c:v>Noroit</c:v>
                </c:pt>
                <c:pt idx="10">
                  <c:v>Linnea</c:v>
                </c:pt>
                <c:pt idx="11">
                  <c:v>Spandimo</c:v>
                </c:pt>
                <c:pt idx="12">
                  <c:v>Fintva</c:v>
                </c:pt>
                <c:pt idx="13">
                  <c:v>Ambassador</c:v>
                </c:pt>
                <c:pt idx="14">
                  <c:v>Ida</c:v>
                </c:pt>
              </c:strCache>
            </c:strRef>
          </c:cat>
          <c:val>
            <c:numRef>
              <c:f>graph!$B$2:$B$16</c:f>
              <c:numCache>
                <c:formatCode>General</c:formatCode>
                <c:ptCount val="15"/>
                <c:pt idx="0">
                  <c:v>29</c:v>
                </c:pt>
                <c:pt idx="1">
                  <c:v>23</c:v>
                </c:pt>
                <c:pt idx="2">
                  <c:v>24</c:v>
                </c:pt>
                <c:pt idx="3">
                  <c:v>17</c:v>
                </c:pt>
                <c:pt idx="4">
                  <c:v>15</c:v>
                </c:pt>
                <c:pt idx="5">
                  <c:v>28</c:v>
                </c:pt>
                <c:pt idx="6">
                  <c:v>22</c:v>
                </c:pt>
                <c:pt idx="7">
                  <c:v>18</c:v>
                </c:pt>
                <c:pt idx="8">
                  <c:v>14</c:v>
                </c:pt>
                <c:pt idx="9">
                  <c:v>23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10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D-454F-9022-1064E7E8FE55}"/>
            </c:ext>
          </c:extLst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2AA70B-EBD3-4B1E-B6D3-2BF74EF9774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ED-454F-9022-1064E7E8FE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4FD77F-96B6-4CB6-9A3B-4EDD0E0FAB7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AC6-477E-9AD3-568F875B87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AB8DA-4CBE-4B69-A8CB-0958DB6147A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AC6-477E-9AD3-568F875B87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C58DD8-8A7C-4491-8620-55AA9C6BF71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C6-477E-9AD3-568F875B87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DAC6E2-6B8D-4765-85C5-5AD16BC24D4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AC6-477E-9AD3-568F875B87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C55284E-375C-4171-B6F6-0C0D96E4526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AC6-477E-9AD3-568F875B87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26AA7CE-255E-4CDA-81DA-E358B93E1FD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AC6-477E-9AD3-568F875B879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DC176F-5378-49BE-ACAC-E31E2FDDE00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AC6-477E-9AD3-568F875B87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A0FFD4-89E3-4BCE-B825-CD1CB807369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AC6-477E-9AD3-568F875B879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DE9165A-76ED-469A-9CBA-826498E89EF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AC6-477E-9AD3-568F875B87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C3786BB-364D-475E-B388-A070FCBCC8D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AC6-477E-9AD3-568F875B87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E2B4971-6291-4650-B51B-6C6A72C829B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AC6-477E-9AD3-568F875B879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C34C824-86BA-4401-881E-F8A196BCF36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AC6-477E-9AD3-568F875B879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356B6C9-D21F-4C52-A417-E8B5CEC0775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AC6-477E-9AD3-568F875B879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6DE44FAA-D060-4413-8820-CCBD396506A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AC6-477E-9AD3-568F875B8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graph!$A$2:$A$16</c:f>
              <c:strCache>
                <c:ptCount val="15"/>
                <c:pt idx="0">
                  <c:v>Naches</c:v>
                </c:pt>
                <c:pt idx="1">
                  <c:v>Avola</c:v>
                </c:pt>
                <c:pt idx="2">
                  <c:v>Terrain</c:v>
                </c:pt>
                <c:pt idx="3">
                  <c:v>Tomahawk</c:v>
                </c:pt>
                <c:pt idx="4">
                  <c:v>Corus</c:v>
                </c:pt>
                <c:pt idx="5">
                  <c:v>Oasis</c:v>
                </c:pt>
                <c:pt idx="6">
                  <c:v>Romance</c:v>
                </c:pt>
                <c:pt idx="7">
                  <c:v>Ebba</c:v>
                </c:pt>
                <c:pt idx="8">
                  <c:v>Maurice</c:v>
                </c:pt>
                <c:pt idx="9">
                  <c:v>Noroit</c:v>
                </c:pt>
                <c:pt idx="10">
                  <c:v>Linnea</c:v>
                </c:pt>
                <c:pt idx="11">
                  <c:v>Spandimo</c:v>
                </c:pt>
                <c:pt idx="12">
                  <c:v>Fintva</c:v>
                </c:pt>
                <c:pt idx="13">
                  <c:v>Ambassador</c:v>
                </c:pt>
                <c:pt idx="14">
                  <c:v>Ida</c:v>
                </c:pt>
              </c:strCache>
            </c:strRef>
          </c:cat>
          <c:val>
            <c:numRef>
              <c:f>graph!$C$2:$C$16</c:f>
              <c:numCache>
                <c:formatCode>General</c:formatCode>
                <c:ptCount val="15"/>
                <c:pt idx="0">
                  <c:v>36</c:v>
                </c:pt>
                <c:pt idx="1">
                  <c:v>41</c:v>
                </c:pt>
                <c:pt idx="2">
                  <c:v>40</c:v>
                </c:pt>
                <c:pt idx="3">
                  <c:v>47</c:v>
                </c:pt>
                <c:pt idx="4">
                  <c:v>48</c:v>
                </c:pt>
                <c:pt idx="5">
                  <c:v>35</c:v>
                </c:pt>
                <c:pt idx="6">
                  <c:v>36</c:v>
                </c:pt>
                <c:pt idx="7">
                  <c:v>44</c:v>
                </c:pt>
                <c:pt idx="8">
                  <c:v>48</c:v>
                </c:pt>
                <c:pt idx="9">
                  <c:v>39</c:v>
                </c:pt>
                <c:pt idx="10">
                  <c:v>43</c:v>
                </c:pt>
                <c:pt idx="11">
                  <c:v>34</c:v>
                </c:pt>
                <c:pt idx="12">
                  <c:v>37</c:v>
                </c:pt>
                <c:pt idx="13">
                  <c:v>41</c:v>
                </c:pt>
                <c:pt idx="14">
                  <c:v>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graph!$E$2:$E$16</c15:f>
                <c15:dlblRangeCache>
                  <c:ptCount val="15"/>
                  <c:pt idx="0">
                    <c:v>C</c:v>
                  </c:pt>
                  <c:pt idx="1">
                    <c:v>BC</c:v>
                  </c:pt>
                  <c:pt idx="2">
                    <c:v>BC</c:v>
                  </c:pt>
                  <c:pt idx="3">
                    <c:v>ABC</c:v>
                  </c:pt>
                  <c:pt idx="4">
                    <c:v>ABC</c:v>
                  </c:pt>
                  <c:pt idx="5">
                    <c:v>C</c:v>
                  </c:pt>
                  <c:pt idx="6">
                    <c:v>ABC</c:v>
                  </c:pt>
                  <c:pt idx="7">
                    <c:v>ABC</c:v>
                  </c:pt>
                  <c:pt idx="8">
                    <c:v>ABC</c:v>
                  </c:pt>
                  <c:pt idx="9">
                    <c:v>BC</c:v>
                  </c:pt>
                  <c:pt idx="10">
                    <c:v>ABC</c:v>
                  </c:pt>
                  <c:pt idx="11">
                    <c:v>ABC</c:v>
                  </c:pt>
                  <c:pt idx="12">
                    <c:v>ABC</c:v>
                  </c:pt>
                  <c:pt idx="13">
                    <c:v>AB</c:v>
                  </c:pt>
                  <c:pt idx="14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EED-454F-9022-1064E7E8FE55}"/>
            </c:ext>
          </c:extLst>
        </c:ser>
        <c:ser>
          <c:idx val="2"/>
          <c:order val="2"/>
          <c:tx>
            <c:strRef>
              <c:f>graph!$D$1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graph!$A$2:$A$16</c:f>
              <c:strCache>
                <c:ptCount val="15"/>
                <c:pt idx="0">
                  <c:v>Naches</c:v>
                </c:pt>
                <c:pt idx="1">
                  <c:v>Avola</c:v>
                </c:pt>
                <c:pt idx="2">
                  <c:v>Terrain</c:v>
                </c:pt>
                <c:pt idx="3">
                  <c:v>Tomahawk</c:v>
                </c:pt>
                <c:pt idx="4">
                  <c:v>Corus</c:v>
                </c:pt>
                <c:pt idx="5">
                  <c:v>Oasis</c:v>
                </c:pt>
                <c:pt idx="6">
                  <c:v>Romance</c:v>
                </c:pt>
                <c:pt idx="7">
                  <c:v>Ebba</c:v>
                </c:pt>
                <c:pt idx="8">
                  <c:v>Maurice</c:v>
                </c:pt>
                <c:pt idx="9">
                  <c:v>Noroit</c:v>
                </c:pt>
                <c:pt idx="10">
                  <c:v>Linnea</c:v>
                </c:pt>
                <c:pt idx="11">
                  <c:v>Spandimo</c:v>
                </c:pt>
                <c:pt idx="12">
                  <c:v>Fintva</c:v>
                </c:pt>
                <c:pt idx="13">
                  <c:v>Ambassador</c:v>
                </c:pt>
                <c:pt idx="14">
                  <c:v>Ida</c:v>
                </c:pt>
              </c:strCache>
            </c:strRef>
          </c:cat>
          <c:val>
            <c:numRef>
              <c:f>graph!$D$2:$D$16</c:f>
              <c:numCache>
                <c:formatCode>General</c:formatCode>
                <c:ptCount val="15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17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22</c:v>
                </c:pt>
                <c:pt idx="11">
                  <c:v>26</c:v>
                </c:pt>
                <c:pt idx="12">
                  <c:v>26</c:v>
                </c:pt>
                <c:pt idx="13">
                  <c:v>29</c:v>
                </c:pt>
                <c:pt idx="1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EED-454F-9022-1064E7E8F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41109280"/>
        <c:axId val="441109672"/>
      </c:barChart>
      <c:catAx>
        <c:axId val="4411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109672"/>
        <c:crosses val="autoZero"/>
        <c:auto val="1"/>
        <c:lblAlgn val="ctr"/>
        <c:lblOffset val="100"/>
        <c:noMultiLvlLbl val="0"/>
      </c:catAx>
      <c:valAx>
        <c:axId val="441109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1109280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i="1" dirty="0"/>
              <a:t>Fusarium</a:t>
            </a:r>
            <a:r>
              <a:rPr lang="en-US" sz="1600" dirty="0"/>
              <a:t> severity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graph!$A$2:$A$14</c:f>
              <c:strCache>
                <c:ptCount val="13"/>
                <c:pt idx="0">
                  <c:v>Ida</c:v>
                </c:pt>
                <c:pt idx="1">
                  <c:v>Fintva</c:v>
                </c:pt>
                <c:pt idx="2">
                  <c:v>Linnea</c:v>
                </c:pt>
                <c:pt idx="3">
                  <c:v>Terrain</c:v>
                </c:pt>
                <c:pt idx="4">
                  <c:v>Ambassador</c:v>
                </c:pt>
                <c:pt idx="5">
                  <c:v>Naches</c:v>
                </c:pt>
                <c:pt idx="6">
                  <c:v>Oasis</c:v>
                </c:pt>
                <c:pt idx="7">
                  <c:v>Maurice</c:v>
                </c:pt>
                <c:pt idx="8">
                  <c:v>Avola</c:v>
                </c:pt>
                <c:pt idx="9">
                  <c:v>Tomahawk</c:v>
                </c:pt>
                <c:pt idx="10">
                  <c:v>Ebba</c:v>
                </c:pt>
                <c:pt idx="11">
                  <c:v>Corus</c:v>
                </c:pt>
                <c:pt idx="12">
                  <c:v>Noroit</c:v>
                </c:pt>
              </c:strCache>
            </c:strRef>
          </c:cat>
          <c:val>
            <c:numRef>
              <c:f>graph!$B$2:$B$14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1-420A-88C5-42350DCB1C92}"/>
            </c:ext>
          </c:extLst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9C818E-4B73-4D97-9CF1-1E5B8FF3448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51-420A-88C5-42350DCB1C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F5EBF4B-9F4F-472F-B28A-7FABD2BF39E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5B3-47DE-A27D-F72617A770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947ABC-B607-426B-9223-43398E5D2FD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5B3-47DE-A27D-F72617A770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03DBDB-6BAC-46B5-BBBB-F660D8F7291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5B3-47DE-A27D-F72617A770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FB4C9F7-3C99-481F-B222-FADE8EA6FA1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5B3-47DE-A27D-F72617A770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5FB8BC-87F9-4506-ADDF-4BD2C8BC55D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5B3-47DE-A27D-F72617A7703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44E0B2C-377B-4BA3-9B76-F3AE5F8DAC9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5B3-47DE-A27D-F72617A770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7538AAB-A7D7-4AA1-8205-119D8F6F31C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5B3-47DE-A27D-F72617A770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6028F2-AAE5-4AD0-AD19-3199F4249D4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5B3-47DE-A27D-F72617A7703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1B59FDD-2C4E-4815-8014-C1C80571A12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5B3-47DE-A27D-F72617A7703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BC50366-0AE4-4A90-BA8C-F0B58037725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5B3-47DE-A27D-F72617A7703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63DB2E8-03CB-4B3C-B60E-3C061A19A1C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5B3-47DE-A27D-F72617A7703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3A1019D-2442-4E95-AD4B-16BD35DBCED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5B3-47DE-A27D-F72617A77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graph!$A$2:$A$14</c:f>
              <c:strCache>
                <c:ptCount val="13"/>
                <c:pt idx="0">
                  <c:v>Ida</c:v>
                </c:pt>
                <c:pt idx="1">
                  <c:v>Fintva</c:v>
                </c:pt>
                <c:pt idx="2">
                  <c:v>Linnea</c:v>
                </c:pt>
                <c:pt idx="3">
                  <c:v>Terrain</c:v>
                </c:pt>
                <c:pt idx="4">
                  <c:v>Ambassador</c:v>
                </c:pt>
                <c:pt idx="5">
                  <c:v>Naches</c:v>
                </c:pt>
                <c:pt idx="6">
                  <c:v>Oasis</c:v>
                </c:pt>
                <c:pt idx="7">
                  <c:v>Maurice</c:v>
                </c:pt>
                <c:pt idx="8">
                  <c:v>Avola</c:v>
                </c:pt>
                <c:pt idx="9">
                  <c:v>Tomahawk</c:v>
                </c:pt>
                <c:pt idx="10">
                  <c:v>Ebba</c:v>
                </c:pt>
                <c:pt idx="11">
                  <c:v>Corus</c:v>
                </c:pt>
                <c:pt idx="12">
                  <c:v>Noroit</c:v>
                </c:pt>
              </c:strCache>
            </c:strRef>
          </c:cat>
          <c:val>
            <c:numRef>
              <c:f>graph!$C$2:$C$14</c:f>
              <c:numCache>
                <c:formatCode>General</c:formatCode>
                <c:ptCount val="13"/>
                <c:pt idx="0">
                  <c:v>61</c:v>
                </c:pt>
                <c:pt idx="1">
                  <c:v>54</c:v>
                </c:pt>
                <c:pt idx="2">
                  <c:v>65</c:v>
                </c:pt>
                <c:pt idx="3">
                  <c:v>63</c:v>
                </c:pt>
                <c:pt idx="4">
                  <c:v>47</c:v>
                </c:pt>
                <c:pt idx="5">
                  <c:v>45</c:v>
                </c:pt>
                <c:pt idx="6">
                  <c:v>47</c:v>
                </c:pt>
                <c:pt idx="7">
                  <c:v>46</c:v>
                </c:pt>
                <c:pt idx="8">
                  <c:v>39</c:v>
                </c:pt>
                <c:pt idx="9">
                  <c:v>35</c:v>
                </c:pt>
                <c:pt idx="10">
                  <c:v>30</c:v>
                </c:pt>
                <c:pt idx="11">
                  <c:v>27</c:v>
                </c:pt>
                <c:pt idx="12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graph!$E$2:$E$14</c15:f>
                <c15:dlblRangeCache>
                  <c:ptCount val="13"/>
                  <c:pt idx="0">
                    <c:v>E</c:v>
                  </c:pt>
                  <c:pt idx="1">
                    <c:v>E</c:v>
                  </c:pt>
                  <c:pt idx="2">
                    <c:v>DE</c:v>
                  </c:pt>
                  <c:pt idx="3">
                    <c:v>DE</c:v>
                  </c:pt>
                  <c:pt idx="4">
                    <c:v>CD</c:v>
                  </c:pt>
                  <c:pt idx="5">
                    <c:v>CD</c:v>
                  </c:pt>
                  <c:pt idx="6">
                    <c:v>BCD</c:v>
                  </c:pt>
                  <c:pt idx="7">
                    <c:v>ABC</c:v>
                  </c:pt>
                  <c:pt idx="8">
                    <c:v>ABC</c:v>
                  </c:pt>
                  <c:pt idx="9">
                    <c:v>ABC</c:v>
                  </c:pt>
                  <c:pt idx="10">
                    <c:v>AB</c:v>
                  </c:pt>
                  <c:pt idx="11">
                    <c:v>A</c:v>
                  </c:pt>
                  <c:pt idx="12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8951-420A-88C5-42350DCB1C92}"/>
            </c:ext>
          </c:extLst>
        </c:ser>
        <c:ser>
          <c:idx val="2"/>
          <c:order val="2"/>
          <c:tx>
            <c:strRef>
              <c:f>graph!$D$1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graph!$A$2:$A$14</c:f>
              <c:strCache>
                <c:ptCount val="13"/>
                <c:pt idx="0">
                  <c:v>Ida</c:v>
                </c:pt>
                <c:pt idx="1">
                  <c:v>Fintva</c:v>
                </c:pt>
                <c:pt idx="2">
                  <c:v>Linnea</c:v>
                </c:pt>
                <c:pt idx="3">
                  <c:v>Terrain</c:v>
                </c:pt>
                <c:pt idx="4">
                  <c:v>Ambassador</c:v>
                </c:pt>
                <c:pt idx="5">
                  <c:v>Naches</c:v>
                </c:pt>
                <c:pt idx="6">
                  <c:v>Oasis</c:v>
                </c:pt>
                <c:pt idx="7">
                  <c:v>Maurice</c:v>
                </c:pt>
                <c:pt idx="8">
                  <c:v>Avola</c:v>
                </c:pt>
                <c:pt idx="9">
                  <c:v>Tomahawk</c:v>
                </c:pt>
                <c:pt idx="10">
                  <c:v>Ebba</c:v>
                </c:pt>
                <c:pt idx="11">
                  <c:v>Corus</c:v>
                </c:pt>
                <c:pt idx="12">
                  <c:v>Noroit</c:v>
                </c:pt>
              </c:strCache>
            </c:strRef>
          </c:cat>
          <c:val>
            <c:numRef>
              <c:f>graph!$D$2:$D$14</c:f>
              <c:numCache>
                <c:formatCode>General</c:formatCode>
                <c:ptCount val="13"/>
                <c:pt idx="0">
                  <c:v>7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34</c:v>
                </c:pt>
                <c:pt idx="8">
                  <c:v>41</c:v>
                </c:pt>
                <c:pt idx="9">
                  <c:v>45</c:v>
                </c:pt>
                <c:pt idx="10">
                  <c:v>50</c:v>
                </c:pt>
                <c:pt idx="11">
                  <c:v>53</c:v>
                </c:pt>
                <c:pt idx="1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51-420A-88C5-42350DCB1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6911312"/>
        <c:axId val="356911704"/>
      </c:barChart>
      <c:catAx>
        <c:axId val="3569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911704"/>
        <c:crosses val="autoZero"/>
        <c:auto val="1"/>
        <c:lblAlgn val="ctr"/>
        <c:lblOffset val="100"/>
        <c:noMultiLvlLbl val="0"/>
      </c:catAx>
      <c:valAx>
        <c:axId val="356911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691131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604B2A2-7EF5-4A54-805E-82F932A1269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68F-441B-B9F8-39B566E66F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4E135E-A2B8-4624-86AA-725C63A4ACA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75D-4A3E-B498-4AB535CD2C4B}"/>
                </c:ext>
              </c:extLst>
            </c:dLbl>
            <c:dLbl>
              <c:idx val="2"/>
              <c:layout>
                <c:manualLayout>
                  <c:x val="-6.0470049058444657E-2"/>
                  <c:y val="4.6296296296296294E-2"/>
                </c:manualLayout>
              </c:layout>
              <c:tx>
                <c:rich>
                  <a:bodyPr/>
                  <a:lstStyle/>
                  <a:p>
                    <a:fld id="{981A89D4-B674-46B0-A2E9-11495790545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68F-441B-B9F8-39B566E66F2E}"/>
                </c:ext>
              </c:extLst>
            </c:dLbl>
            <c:dLbl>
              <c:idx val="3"/>
              <c:layout>
                <c:manualLayout>
                  <c:x val="-0.10581571113092089"/>
                  <c:y val="-2.7777777777777863E-2"/>
                </c:manualLayout>
              </c:layout>
              <c:tx>
                <c:rich>
                  <a:bodyPr/>
                  <a:lstStyle/>
                  <a:p>
                    <a:fld id="{9CD8A082-F918-4AA1-AF32-F982D69D966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68F-441B-B9F8-39B566E66F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1440D0-80B1-4429-8963-556DE12D560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75D-4A3E-B498-4AB535CD2C4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C1B2C76-5A00-4DD2-B9DA-0A2D157F7ED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75D-4A3E-B498-4AB535CD2C4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BC517B-F651-40CD-BEAD-261DF71C764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75D-4A3E-B498-4AB535CD2C4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8BE4E11-1369-4740-975D-789089DF8A0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75D-4A3E-B498-4AB535CD2C4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E8DE598-B20A-4B00-8A7D-7E41A6E8D6D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75D-4A3E-B498-4AB535CD2C4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83B2676-50C6-43CD-82F2-005079DC18E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75D-4A3E-B498-4AB535CD2C4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4778991-BEB5-4867-B443-67B9AFD73FE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75D-4A3E-B498-4AB535CD2C4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6BB46C6-C696-41DB-BBEE-F12EF62638A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75D-4A3E-B498-4AB535CD2C4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E6E5689-B1BD-47B1-A5C6-A11DF1A47D1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75D-4A3E-B498-4AB535CD2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graph!$O$23:$O$35</c:f>
              <c:numCache>
                <c:formatCode>General</c:formatCode>
                <c:ptCount val="13"/>
                <c:pt idx="0">
                  <c:v>9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10</c:v>
                </c:pt>
                <c:pt idx="9">
                  <c:v>12</c:v>
                </c:pt>
                <c:pt idx="10">
                  <c:v>13</c:v>
                </c:pt>
                <c:pt idx="11">
                  <c:v>6</c:v>
                </c:pt>
                <c:pt idx="12">
                  <c:v>5</c:v>
                </c:pt>
              </c:numCache>
            </c:numRef>
          </c:xVal>
          <c:yVal>
            <c:numRef>
              <c:f>graph!$P$23:$P$35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graph!$N$23:$N$35</c15:f>
                <c15:dlblRangeCache>
                  <c:ptCount val="13"/>
                  <c:pt idx="0">
                    <c:v>Ida</c:v>
                  </c:pt>
                  <c:pt idx="1">
                    <c:v>Fintva</c:v>
                  </c:pt>
                  <c:pt idx="2">
                    <c:v>Linnea</c:v>
                  </c:pt>
                  <c:pt idx="3">
                    <c:v>Terrain</c:v>
                  </c:pt>
                  <c:pt idx="4">
                    <c:v>Ambassador</c:v>
                  </c:pt>
                  <c:pt idx="5">
                    <c:v>Naches</c:v>
                  </c:pt>
                  <c:pt idx="6">
                    <c:v>Oasis</c:v>
                  </c:pt>
                  <c:pt idx="7">
                    <c:v>Maurice</c:v>
                  </c:pt>
                  <c:pt idx="8">
                    <c:v>Avola</c:v>
                  </c:pt>
                  <c:pt idx="9">
                    <c:v>Tomahawk</c:v>
                  </c:pt>
                  <c:pt idx="10">
                    <c:v>Ebba</c:v>
                  </c:pt>
                  <c:pt idx="11">
                    <c:v>Corus</c:v>
                  </c:pt>
                  <c:pt idx="12">
                    <c:v>Noroit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568F-441B-B9F8-39B566E66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912488"/>
        <c:axId val="356912880"/>
      </c:scatterChart>
      <c:valAx>
        <c:axId val="35691248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600" i="1" baseline="0" dirty="0"/>
                  <a:t>Aphanomyces</a:t>
                </a:r>
                <a:endParaRPr lang="en-GB" sz="1600" i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912880"/>
        <c:crosses val="autoZero"/>
        <c:crossBetween val="midCat"/>
      </c:valAx>
      <c:valAx>
        <c:axId val="35691288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600" i="1" dirty="0"/>
                  <a:t>Fusarium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912488"/>
        <c:crosses val="autoZero"/>
        <c:crossBetween val="midCat"/>
      </c:valAx>
      <c:spPr>
        <a:solidFill>
          <a:schemeClr val="bg1">
            <a:lumMod val="85000"/>
          </a:schemeClr>
        </a:solidFill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i="1"/>
              <a:t>Didymella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 '!$H$8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3A-4ADB-B344-94358E3471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3A-4ADB-B344-94358E3471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B3A-4ADB-B344-94358E3471D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B3A-4ADB-B344-94358E3471D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B3A-4ADB-B344-94358E3471DA}"/>
              </c:ext>
            </c:extLst>
          </c:dPt>
          <c:errBars>
            <c:errBarType val="both"/>
            <c:errValType val="cust"/>
            <c:noEndCap val="0"/>
            <c:plus>
              <c:numRef>
                <c:f>'Raw data '!$K$9:$K$13</c:f>
                <c:numCache>
                  <c:formatCode>General</c:formatCode>
                  <c:ptCount val="5"/>
                  <c:pt idx="0">
                    <c:v>0.13931361750980634</c:v>
                  </c:pt>
                  <c:pt idx="1">
                    <c:v>0.19043725891702171</c:v>
                  </c:pt>
                  <c:pt idx="2">
                    <c:v>0.17969056445836445</c:v>
                  </c:pt>
                  <c:pt idx="3">
                    <c:v>0.15720255620746415</c:v>
                  </c:pt>
                  <c:pt idx="4">
                    <c:v>0.11200169060431567</c:v>
                  </c:pt>
                </c:numCache>
              </c:numRef>
            </c:plus>
            <c:minus>
              <c:numRef>
                <c:f>'Raw data '!$K$9:$K$13</c:f>
                <c:numCache>
                  <c:formatCode>General</c:formatCode>
                  <c:ptCount val="5"/>
                  <c:pt idx="0">
                    <c:v>0.13931361750980634</c:v>
                  </c:pt>
                  <c:pt idx="1">
                    <c:v>0.19043725891702171</c:v>
                  </c:pt>
                  <c:pt idx="2">
                    <c:v>0.17969056445836445</c:v>
                  </c:pt>
                  <c:pt idx="3">
                    <c:v>0.15720255620746415</c:v>
                  </c:pt>
                  <c:pt idx="4">
                    <c:v>0.11200169060431567</c:v>
                  </c:pt>
                </c:numCache>
              </c:numRef>
            </c:minus>
            <c:spPr>
              <a:ln w="19050"/>
            </c:spPr>
          </c:errBars>
          <c:cat>
            <c:strRef>
              <c:f>'Raw data '!$G$9:$G$13</c:f>
              <c:strCache>
                <c:ptCount val="5"/>
                <c:pt idx="0">
                  <c:v>Control </c:v>
                </c:pt>
                <c:pt idx="1">
                  <c:v>0.4ml/kg</c:v>
                </c:pt>
                <c:pt idx="2">
                  <c:v>0.8ml/kg</c:v>
                </c:pt>
                <c:pt idx="3">
                  <c:v>1.6ml/kg</c:v>
                </c:pt>
                <c:pt idx="4">
                  <c:v>3.2ml/kg</c:v>
                </c:pt>
              </c:strCache>
            </c:strRef>
          </c:cat>
          <c:val>
            <c:numRef>
              <c:f>'Raw data '!$H$9:$H$13</c:f>
              <c:numCache>
                <c:formatCode>General</c:formatCode>
                <c:ptCount val="5"/>
                <c:pt idx="0">
                  <c:v>2.7692307692307692</c:v>
                </c:pt>
                <c:pt idx="1">
                  <c:v>2.1379310344827585</c:v>
                </c:pt>
                <c:pt idx="2">
                  <c:v>2.1111111111111112</c:v>
                </c:pt>
                <c:pt idx="3">
                  <c:v>1.5</c:v>
                </c:pt>
                <c:pt idx="4">
                  <c:v>1.3846153846153846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3A-4ADB-B344-94358E347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741592"/>
        <c:axId val="356740024"/>
      </c:barChart>
      <c:catAx>
        <c:axId val="356741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6740024"/>
        <c:crosses val="autoZero"/>
        <c:auto val="1"/>
        <c:lblAlgn val="ctr"/>
        <c:lblOffset val="100"/>
        <c:noMultiLvlLbl val="0"/>
      </c:catAx>
      <c:valAx>
        <c:axId val="356740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Foot</a:t>
                </a:r>
                <a:r>
                  <a:rPr lang="en-GB" sz="1400" baseline="0"/>
                  <a:t> rot score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2.0391698460372865E-2"/>
              <c:y val="0.3907291704815967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3567415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i="1"/>
              <a:t>Fusarium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 '!$H$7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D0-4AD7-B171-08D035B392D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D0-4AD7-B171-08D035B392D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8D0-4AD7-B171-08D035B392D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8D0-4AD7-B171-08D035B392D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 w="127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8D0-4AD7-B171-08D035B392D9}"/>
              </c:ext>
            </c:extLst>
          </c:dPt>
          <c:errBars>
            <c:errBarType val="both"/>
            <c:errValType val="cust"/>
            <c:noEndCap val="0"/>
            <c:plus>
              <c:numRef>
                <c:f>'Raw Data '!$K$8:$K$12</c:f>
                <c:numCache>
                  <c:formatCode>General</c:formatCode>
                  <c:ptCount val="5"/>
                  <c:pt idx="0">
                    <c:v>9.7966412814538689E-2</c:v>
                  </c:pt>
                  <c:pt idx="1">
                    <c:v>0.12156613477096616</c:v>
                  </c:pt>
                  <c:pt idx="2">
                    <c:v>8.1912754425201462E-2</c:v>
                  </c:pt>
                  <c:pt idx="3">
                    <c:v>0.1366024958576072</c:v>
                  </c:pt>
                  <c:pt idx="4">
                    <c:v>6.8965517241379282E-2</c:v>
                  </c:pt>
                </c:numCache>
              </c:numRef>
            </c:plus>
            <c:minus>
              <c:numRef>
                <c:f>'Raw Data '!$K$8:$K$12</c:f>
                <c:numCache>
                  <c:formatCode>General</c:formatCode>
                  <c:ptCount val="5"/>
                  <c:pt idx="0">
                    <c:v>9.7966412814538689E-2</c:v>
                  </c:pt>
                  <c:pt idx="1">
                    <c:v>0.12156613477096616</c:v>
                  </c:pt>
                  <c:pt idx="2">
                    <c:v>8.1912754425201462E-2</c:v>
                  </c:pt>
                  <c:pt idx="3">
                    <c:v>0.1366024958576072</c:v>
                  </c:pt>
                  <c:pt idx="4">
                    <c:v>6.8965517241379282E-2</c:v>
                  </c:pt>
                </c:numCache>
              </c:numRef>
            </c:minus>
            <c:spPr>
              <a:ln w="19050"/>
            </c:spPr>
          </c:errBars>
          <c:cat>
            <c:strRef>
              <c:f>'Raw Data '!$G$8:$G$12</c:f>
              <c:strCache>
                <c:ptCount val="5"/>
                <c:pt idx="0">
                  <c:v>Control </c:v>
                </c:pt>
                <c:pt idx="1">
                  <c:v>0.4ml/kg</c:v>
                </c:pt>
                <c:pt idx="2">
                  <c:v>0.8ml/kg</c:v>
                </c:pt>
                <c:pt idx="3">
                  <c:v>1.6ml/kg</c:v>
                </c:pt>
                <c:pt idx="4">
                  <c:v>3.2ml/kg</c:v>
                </c:pt>
              </c:strCache>
            </c:strRef>
          </c:cat>
          <c:val>
            <c:numRef>
              <c:f>'Raw Data '!$H$8:$H$12</c:f>
              <c:numCache>
                <c:formatCode>0.000</c:formatCode>
                <c:ptCount val="5"/>
                <c:pt idx="0">
                  <c:v>2.2758620689655173</c:v>
                </c:pt>
                <c:pt idx="1">
                  <c:v>2</c:v>
                </c:pt>
                <c:pt idx="2">
                  <c:v>1.8620689655172413</c:v>
                </c:pt>
                <c:pt idx="3">
                  <c:v>1.8214285714285714</c:v>
                </c:pt>
                <c:pt idx="4">
                  <c:v>1.9310344827586208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D0-4AD7-B171-08D035B3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968992"/>
        <c:axId val="446969384"/>
      </c:barChart>
      <c:catAx>
        <c:axId val="4469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6969384"/>
        <c:crosses val="autoZero"/>
        <c:auto val="1"/>
        <c:lblAlgn val="ctr"/>
        <c:lblOffset val="100"/>
        <c:noMultiLvlLbl val="0"/>
      </c:catAx>
      <c:valAx>
        <c:axId val="446969384"/>
        <c:scaling>
          <c:orientation val="minMax"/>
          <c:max val="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Foot rot score</a:t>
                </a:r>
              </a:p>
            </c:rich>
          </c:tx>
          <c:layout>
            <c:manualLayout>
              <c:xMode val="edge"/>
              <c:yMode val="edge"/>
              <c:x val="1.8970189701897018E-2"/>
              <c:y val="0.39650554782544861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446968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GB" sz="1800" b="1" dirty="0">
                <a:latin typeface="+mn-lt"/>
              </a:rPr>
              <a:t>Foot rot</a:t>
            </a:r>
          </a:p>
        </c:rich>
      </c:tx>
      <c:layout>
        <c:manualLayout>
          <c:xMode val="edge"/>
          <c:yMode val="edge"/>
          <c:x val="0.4549938243013741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1-49DC-AD94-3651F95D84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795DA45-2594-47D4-AE89-967A0C9D6E5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31-49DC-AD94-3651F95D84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A5ACC0-C30F-4C08-8D13-E43AE2B6C61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A2A-4F80-9F6F-0BCCDB7F74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AF6502-F1C7-4FA0-8296-ADC6EBB0FDC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A2A-4F80-9F6F-0BCCDB7F74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AEC2B2-303C-4896-ACDC-FD57D018DF5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A2A-4F80-9F6F-0BCCDB7F74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16F61D-78D2-40BC-BFE5-58EE00782E5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A2A-4F80-9F6F-0BCCDB7F74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6B03656-C4B1-4388-B092-9D1AF0BD729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A2A-4F80-9F6F-0BCCDB7F74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000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graph!$O$2:$O$7</c:f>
                <c:numCache>
                  <c:formatCode>General</c:formatCode>
                  <c:ptCount val="6"/>
                  <c:pt idx="0">
                    <c:v>2.4334081632653059E-2</c:v>
                  </c:pt>
                  <c:pt idx="1">
                    <c:v>2.82009387755102E-2</c:v>
                  </c:pt>
                  <c:pt idx="2">
                    <c:v>2.6187183673469384E-2</c:v>
                  </c:pt>
                  <c:pt idx="3">
                    <c:v>2.3956408163265306E-2</c:v>
                  </c:pt>
                  <c:pt idx="4">
                    <c:v>2.917530612244898E-2</c:v>
                  </c:pt>
                  <c:pt idx="5">
                    <c:v>2.7177999999999997E-2</c:v>
                  </c:pt>
                </c:numCache>
              </c:numRef>
            </c:plus>
            <c:minus>
              <c:numRef>
                <c:f>graph!$O$2:$O$7</c:f>
                <c:numCache>
                  <c:formatCode>General</c:formatCode>
                  <c:ptCount val="6"/>
                  <c:pt idx="0">
                    <c:v>2.4334081632653059E-2</c:v>
                  </c:pt>
                  <c:pt idx="1">
                    <c:v>2.82009387755102E-2</c:v>
                  </c:pt>
                  <c:pt idx="2">
                    <c:v>2.6187183673469384E-2</c:v>
                  </c:pt>
                  <c:pt idx="3">
                    <c:v>2.3956408163265306E-2</c:v>
                  </c:pt>
                  <c:pt idx="4">
                    <c:v>2.917530612244898E-2</c:v>
                  </c:pt>
                  <c:pt idx="5">
                    <c:v>2.7177999999999997E-2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graph!$N$2:$N$7</c:f>
              <c:numCache>
                <c:formatCode>General</c:formatCode>
                <c:ptCount val="6"/>
                <c:pt idx="0">
                  <c:v>3.48</c:v>
                </c:pt>
                <c:pt idx="1">
                  <c:v>3.0933332999999998</c:v>
                </c:pt>
                <c:pt idx="2">
                  <c:v>3.4</c:v>
                </c:pt>
                <c:pt idx="3">
                  <c:v>3.3266667000000001</c:v>
                </c:pt>
                <c:pt idx="4">
                  <c:v>3.0733332999999998</c:v>
                </c:pt>
                <c:pt idx="5">
                  <c:v>3.3733333000000001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graph!$P$2:$P$7</c15:f>
                <c15:dlblRangeCache>
                  <c:ptCount val="6"/>
                  <c:pt idx="0">
                    <c:v>A</c:v>
                  </c:pt>
                  <c:pt idx="1">
                    <c:v>BC</c:v>
                  </c:pt>
                  <c:pt idx="2">
                    <c:v>AB</c:v>
                  </c:pt>
                  <c:pt idx="3">
                    <c:v>ABC</c:v>
                  </c:pt>
                  <c:pt idx="4">
                    <c:v>C</c:v>
                  </c:pt>
                  <c:pt idx="5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A31-49DC-AD94-3651F95D8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41264368"/>
        <c:axId val="345606976"/>
      </c:barChart>
      <c:catAx>
        <c:axId val="441264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5606976"/>
        <c:crosses val="autoZero"/>
        <c:auto val="1"/>
        <c:lblAlgn val="ctr"/>
        <c:lblOffset val="100"/>
        <c:noMultiLvlLbl val="0"/>
      </c:catAx>
      <c:valAx>
        <c:axId val="345606976"/>
        <c:scaling>
          <c:orientation val="minMax"/>
          <c:max val="4.5"/>
          <c:min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b="1" dirty="0">
                    <a:latin typeface="+mn-lt"/>
                  </a:rPr>
                  <a:t>Foot</a:t>
                </a:r>
                <a:r>
                  <a:rPr lang="en-GB" sz="1400" b="1" baseline="0" dirty="0">
                    <a:latin typeface="+mn-lt"/>
                  </a:rPr>
                  <a:t> rot</a:t>
                </a:r>
                <a:endParaRPr lang="en-GB" sz="1400" b="1" dirty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26436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GB" sz="1800" b="1" dirty="0">
                <a:latin typeface="+mn-lt"/>
              </a:rPr>
              <a:t>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3-416D-8B52-2CE74981E65B}"/>
              </c:ext>
            </c:extLst>
          </c:dPt>
          <c:errBars>
            <c:errBarType val="both"/>
            <c:errValType val="cust"/>
            <c:noEndCap val="0"/>
            <c:plus>
              <c:numRef>
                <c:f>graph!$G$2:$G$7</c:f>
                <c:numCache>
                  <c:formatCode>General</c:formatCode>
                  <c:ptCount val="6"/>
                  <c:pt idx="0">
                    <c:v>0.25994749795918365</c:v>
                  </c:pt>
                  <c:pt idx="1">
                    <c:v>0.22877400816326532</c:v>
                  </c:pt>
                  <c:pt idx="2">
                    <c:v>0.20547823673469384</c:v>
                  </c:pt>
                  <c:pt idx="3">
                    <c:v>0.20410175918367343</c:v>
                  </c:pt>
                  <c:pt idx="4">
                    <c:v>0.20723653469387754</c:v>
                  </c:pt>
                  <c:pt idx="5">
                    <c:v>0.21591946938775511</c:v>
                  </c:pt>
                </c:numCache>
              </c:numRef>
            </c:plus>
            <c:minus>
              <c:numRef>
                <c:f>graph!$G$2:$G$7</c:f>
                <c:numCache>
                  <c:formatCode>General</c:formatCode>
                  <c:ptCount val="6"/>
                  <c:pt idx="0">
                    <c:v>0.25994749795918365</c:v>
                  </c:pt>
                  <c:pt idx="1">
                    <c:v>0.22877400816326532</c:v>
                  </c:pt>
                  <c:pt idx="2">
                    <c:v>0.20547823673469384</c:v>
                  </c:pt>
                  <c:pt idx="3">
                    <c:v>0.20410175918367343</c:v>
                  </c:pt>
                  <c:pt idx="4">
                    <c:v>0.20723653469387754</c:v>
                  </c:pt>
                  <c:pt idx="5">
                    <c:v>0.21591946938775511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graph!$F$2:$F$7</c:f>
              <c:numCache>
                <c:formatCode>General</c:formatCode>
                <c:ptCount val="6"/>
                <c:pt idx="0">
                  <c:v>4.4138823499999997</c:v>
                </c:pt>
                <c:pt idx="1">
                  <c:v>4.3708886700000003</c:v>
                </c:pt>
                <c:pt idx="2">
                  <c:v>4.3411522900000001</c:v>
                </c:pt>
                <c:pt idx="3">
                  <c:v>4.3046975999999999</c:v>
                </c:pt>
                <c:pt idx="4">
                  <c:v>4.4230740700000002</c:v>
                </c:pt>
                <c:pt idx="5">
                  <c:v>4.54969673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63-416D-8B52-2CE74981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41106928"/>
        <c:axId val="441106536"/>
      </c:barChart>
      <c:catAx>
        <c:axId val="4411069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106536"/>
        <c:crosses val="autoZero"/>
        <c:auto val="1"/>
        <c:lblAlgn val="ctr"/>
        <c:lblOffset val="100"/>
        <c:noMultiLvlLbl val="0"/>
      </c:catAx>
      <c:valAx>
        <c:axId val="441106536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 b="1">
                    <a:latin typeface="+mn-lt"/>
                  </a:rPr>
                  <a:t>Yield</a:t>
                </a:r>
                <a:r>
                  <a:rPr lang="en-GB" sz="1400" b="1" baseline="0">
                    <a:latin typeface="+mn-lt"/>
                  </a:rPr>
                  <a:t> (t/ha</a:t>
                </a:r>
                <a:r>
                  <a:rPr lang="en-GB" sz="1400" b="1">
                    <a:latin typeface="+mn-lt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10692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0A-4D0F-A86B-E3558F9CC4A7}"/>
              </c:ext>
            </c:extLst>
          </c:dPt>
          <c:dLbls>
            <c:dLbl>
              <c:idx val="0"/>
              <c:layout>
                <c:manualLayout>
                  <c:x val="-2.460010088315508E-3"/>
                  <c:y val="-0.1113681433938801"/>
                </c:manualLayout>
              </c:layout>
              <c:tx>
                <c:rich>
                  <a:bodyPr/>
                  <a:lstStyle/>
                  <a:p>
                    <a:fld id="{62AC93F6-DEA4-44F9-A5EB-50401069FF6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50A-4D0F-A86B-E3558F9CC4A7}"/>
                </c:ext>
              </c:extLst>
            </c:dLbl>
            <c:dLbl>
              <c:idx val="1"/>
              <c:layout>
                <c:manualLayout>
                  <c:x val="0"/>
                  <c:y val="-4.4644321764051177E-2"/>
                </c:manualLayout>
              </c:layout>
              <c:tx>
                <c:rich>
                  <a:bodyPr/>
                  <a:lstStyle/>
                  <a:p>
                    <a:fld id="{14CB40CD-DFCA-4206-9C16-C894030229C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50A-4D0F-A86B-E3558F9CC4A7}"/>
                </c:ext>
              </c:extLst>
            </c:dLbl>
            <c:dLbl>
              <c:idx val="2"/>
              <c:layout>
                <c:manualLayout>
                  <c:x val="0"/>
                  <c:y val="-9.687172070746243E-2"/>
                </c:manualLayout>
              </c:layout>
              <c:tx>
                <c:rich>
                  <a:bodyPr/>
                  <a:lstStyle/>
                  <a:p>
                    <a:fld id="{EADD063C-1AE9-42CA-A6F1-CEC744EEA16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50A-4D0F-A86B-E3558F9CC4A7}"/>
                </c:ext>
              </c:extLst>
            </c:dLbl>
            <c:dLbl>
              <c:idx val="3"/>
              <c:layout>
                <c:manualLayout>
                  <c:x val="-7.9622677730939374E-17"/>
                  <c:y val="-5.5642054310654922E-2"/>
                </c:manualLayout>
              </c:layout>
              <c:tx>
                <c:rich>
                  <a:bodyPr/>
                  <a:lstStyle/>
                  <a:p>
                    <a:fld id="{BB42727E-764B-4644-992E-8BC38CD2CA4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50A-4D0F-A86B-E3558F9CC4A7}"/>
                </c:ext>
              </c:extLst>
            </c:dLbl>
            <c:dLbl>
              <c:idx val="4"/>
              <c:layout>
                <c:manualLayout>
                  <c:x val="0"/>
                  <c:y val="-5.0034430913761446E-2"/>
                </c:manualLayout>
              </c:layout>
              <c:tx>
                <c:rich>
                  <a:bodyPr/>
                  <a:lstStyle/>
                  <a:p>
                    <a:fld id="{7C251853-05FE-4D28-9205-75E0DA1FEDD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50A-4D0F-A86B-E3558F9CC4A7}"/>
                </c:ext>
              </c:extLst>
            </c:dLbl>
            <c:dLbl>
              <c:idx val="5"/>
              <c:layout>
                <c:manualLayout>
                  <c:x val="0"/>
                  <c:y val="-6.0086560059927852E-2"/>
                </c:manualLayout>
              </c:layout>
              <c:tx>
                <c:rich>
                  <a:bodyPr/>
                  <a:lstStyle/>
                  <a:p>
                    <a:fld id="{ABF356F0-D40A-424C-9FE1-96AE3627BD7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50A-4D0F-A86B-E3558F9CC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yield!$M$2:$M$7</c:f>
                <c:numCache>
                  <c:formatCode>General</c:formatCode>
                  <c:ptCount val="6"/>
                  <c:pt idx="0">
                    <c:v>11.73852576875</c:v>
                  </c:pt>
                  <c:pt idx="1">
                    <c:v>4.5759472737500007</c:v>
                  </c:pt>
                  <c:pt idx="2">
                    <c:v>9.8517780587499999</c:v>
                  </c:pt>
                  <c:pt idx="3">
                    <c:v>6.6785407912499997</c:v>
                  </c:pt>
                  <c:pt idx="4">
                    <c:v>6.1232190224999998</c:v>
                  </c:pt>
                  <c:pt idx="5">
                    <c:v>5.9658509487499991</c:v>
                  </c:pt>
                </c:numCache>
              </c:numRef>
            </c:plus>
            <c:minus>
              <c:numRef>
                <c:f>yield!$M$2:$M$7</c:f>
                <c:numCache>
                  <c:formatCode>General</c:formatCode>
                  <c:ptCount val="6"/>
                  <c:pt idx="0">
                    <c:v>11.73852576875</c:v>
                  </c:pt>
                  <c:pt idx="1">
                    <c:v>4.5759472737500007</c:v>
                  </c:pt>
                  <c:pt idx="2">
                    <c:v>9.8517780587499999</c:v>
                  </c:pt>
                  <c:pt idx="3">
                    <c:v>6.6785407912499997</c:v>
                  </c:pt>
                  <c:pt idx="4">
                    <c:v>6.1232190224999998</c:v>
                  </c:pt>
                  <c:pt idx="5">
                    <c:v>5.9658509487499991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yield!$I$2:$I$7</c:f>
              <c:strCache>
                <c:ptCount val="6"/>
                <c:pt idx="0">
                  <c:v>control</c:v>
                </c:pt>
                <c:pt idx="1">
                  <c:v>200ppm</c:v>
                </c:pt>
                <c:pt idx="2">
                  <c:v>500ppm</c:v>
                </c:pt>
                <c:pt idx="3">
                  <c:v>1000ppm</c:v>
                </c:pt>
                <c:pt idx="4">
                  <c:v>2000ppm</c:v>
                </c:pt>
                <c:pt idx="5">
                  <c:v>3500ppm</c:v>
                </c:pt>
              </c:strCache>
            </c:strRef>
          </c:cat>
          <c:val>
            <c:numRef>
              <c:f>yield!$K$2:$K$7</c:f>
              <c:numCache>
                <c:formatCode>General</c:formatCode>
                <c:ptCount val="6"/>
                <c:pt idx="0">
                  <c:v>100</c:v>
                </c:pt>
                <c:pt idx="1">
                  <c:v>117.78523489932886</c:v>
                </c:pt>
                <c:pt idx="2">
                  <c:v>109.61968680089487</c:v>
                </c:pt>
                <c:pt idx="3">
                  <c:v>139.26174496644293</c:v>
                </c:pt>
                <c:pt idx="4">
                  <c:v>142.17002237136467</c:v>
                </c:pt>
                <c:pt idx="5">
                  <c:v>140.82774049217005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yield!$N$2:$N$7</c15:f>
                <c15:dlblRangeCache>
                  <c:ptCount val="6"/>
                  <c:pt idx="0">
                    <c:v>B</c:v>
                  </c:pt>
                  <c:pt idx="1">
                    <c:v>AB</c:v>
                  </c:pt>
                  <c:pt idx="2">
                    <c:v>AB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50A-4D0F-A86B-E3558F9CC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75492848"/>
        <c:axId val="175493232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yield!$O$2:$O$7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50A-4D0F-A86B-E3558F9CC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92848"/>
        <c:axId val="175493232"/>
      </c:lineChart>
      <c:catAx>
        <c:axId val="175492848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/>
                  <a:t>Gypsum amendment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493232"/>
        <c:crosses val="autoZero"/>
        <c:auto val="1"/>
        <c:lblAlgn val="ctr"/>
        <c:lblOffset val="100"/>
        <c:noMultiLvlLbl val="0"/>
      </c:catAx>
      <c:valAx>
        <c:axId val="175493232"/>
        <c:scaling>
          <c:orientation val="minMax"/>
          <c:max val="150"/>
          <c:min val="50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/>
                  <a:t>Yield (% of control)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492848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Calcium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Fulldata_Plots!$AD$45:$AD$84</c:f>
              <c:numCache>
                <c:formatCode>General</c:formatCode>
                <c:ptCount val="40"/>
                <c:pt idx="0">
                  <c:v>1738.7</c:v>
                </c:pt>
                <c:pt idx="1">
                  <c:v>2021.8</c:v>
                </c:pt>
                <c:pt idx="2">
                  <c:v>1863.3</c:v>
                </c:pt>
                <c:pt idx="3">
                  <c:v>1964.9</c:v>
                </c:pt>
                <c:pt idx="4">
                  <c:v>1975.4</c:v>
                </c:pt>
                <c:pt idx="5">
                  <c:v>2048.6</c:v>
                </c:pt>
                <c:pt idx="6">
                  <c:v>1954.4</c:v>
                </c:pt>
                <c:pt idx="7">
                  <c:v>1723.3</c:v>
                </c:pt>
                <c:pt idx="8">
                  <c:v>1799.4</c:v>
                </c:pt>
                <c:pt idx="9">
                  <c:v>1933.4</c:v>
                </c:pt>
                <c:pt idx="10">
                  <c:v>1684.3</c:v>
                </c:pt>
                <c:pt idx="11">
                  <c:v>1639</c:v>
                </c:pt>
                <c:pt idx="12">
                  <c:v>1830.2</c:v>
                </c:pt>
                <c:pt idx="13">
                  <c:v>1746.6</c:v>
                </c:pt>
                <c:pt idx="14">
                  <c:v>1964.4</c:v>
                </c:pt>
                <c:pt idx="15">
                  <c:v>1735.5</c:v>
                </c:pt>
                <c:pt idx="16">
                  <c:v>1733.4</c:v>
                </c:pt>
                <c:pt idx="17">
                  <c:v>1717.8</c:v>
                </c:pt>
                <c:pt idx="18">
                  <c:v>1601.3</c:v>
                </c:pt>
                <c:pt idx="19">
                  <c:v>1533.4</c:v>
                </c:pt>
                <c:pt idx="20">
                  <c:v>1889.1</c:v>
                </c:pt>
                <c:pt idx="21">
                  <c:v>1853.1</c:v>
                </c:pt>
                <c:pt idx="22">
                  <c:v>1846.8</c:v>
                </c:pt>
                <c:pt idx="23">
                  <c:v>1869.8</c:v>
                </c:pt>
                <c:pt idx="24">
                  <c:v>1744.9</c:v>
                </c:pt>
                <c:pt idx="25">
                  <c:v>1531.8</c:v>
                </c:pt>
                <c:pt idx="26">
                  <c:v>1790.5</c:v>
                </c:pt>
                <c:pt idx="27">
                  <c:v>1768.3</c:v>
                </c:pt>
                <c:pt idx="28">
                  <c:v>1613.3</c:v>
                </c:pt>
                <c:pt idx="29">
                  <c:v>1828.5</c:v>
                </c:pt>
                <c:pt idx="30">
                  <c:v>1558.4</c:v>
                </c:pt>
                <c:pt idx="31">
                  <c:v>1611.5</c:v>
                </c:pt>
                <c:pt idx="32">
                  <c:v>1764.8</c:v>
                </c:pt>
                <c:pt idx="33">
                  <c:v>2192.8000000000002</c:v>
                </c:pt>
                <c:pt idx="34">
                  <c:v>2198.6999999999998</c:v>
                </c:pt>
                <c:pt idx="35">
                  <c:v>2027</c:v>
                </c:pt>
                <c:pt idx="36">
                  <c:v>1857.8</c:v>
                </c:pt>
                <c:pt idx="37">
                  <c:v>1877.8</c:v>
                </c:pt>
                <c:pt idx="38">
                  <c:v>2046.5</c:v>
                </c:pt>
                <c:pt idx="39">
                  <c:v>1913.4</c:v>
                </c:pt>
              </c:numCache>
            </c:numRef>
          </c:xVal>
          <c:yVal>
            <c:numRef>
              <c:f>Fulldata_Plots!$AC$45:$AC$84</c:f>
              <c:numCache>
                <c:formatCode>0.00</c:formatCode>
                <c:ptCount val="40"/>
                <c:pt idx="0">
                  <c:v>3.1292594243699901</c:v>
                </c:pt>
                <c:pt idx="1">
                  <c:v>2.6662564975796412</c:v>
                </c:pt>
                <c:pt idx="2">
                  <c:v>1.9121307969149453</c:v>
                </c:pt>
                <c:pt idx="3">
                  <c:v>1.9297045942420172</c:v>
                </c:pt>
                <c:pt idx="4">
                  <c:v>2.6143013148774537</c:v>
                </c:pt>
                <c:pt idx="5">
                  <c:v>2.1698398800949228</c:v>
                </c:pt>
                <c:pt idx="6">
                  <c:v>2.0583779496904797</c:v>
                </c:pt>
                <c:pt idx="7">
                  <c:v>1.798127846158893</c:v>
                </c:pt>
                <c:pt idx="8">
                  <c:v>2.0124182024592381</c:v>
                </c:pt>
                <c:pt idx="9">
                  <c:v>1.4494340225362061</c:v>
                </c:pt>
                <c:pt idx="10">
                  <c:v>2.3664726608234425</c:v>
                </c:pt>
                <c:pt idx="11">
                  <c:v>2.5830930243335302</c:v>
                </c:pt>
                <c:pt idx="12">
                  <c:v>2.3456034603180864</c:v>
                </c:pt>
                <c:pt idx="13">
                  <c:v>2.3241990941967687</c:v>
                </c:pt>
                <c:pt idx="14">
                  <c:v>2.0433374609570252</c:v>
                </c:pt>
                <c:pt idx="15">
                  <c:v>2.6590294001312991</c:v>
                </c:pt>
                <c:pt idx="16">
                  <c:v>2.7014821691075013</c:v>
                </c:pt>
                <c:pt idx="17">
                  <c:v>1.9637797148766205</c:v>
                </c:pt>
                <c:pt idx="18">
                  <c:v>2.8409263132336835</c:v>
                </c:pt>
                <c:pt idx="19">
                  <c:v>2.1827816050832074</c:v>
                </c:pt>
                <c:pt idx="20">
                  <c:v>1.6418577776379026</c:v>
                </c:pt>
                <c:pt idx="21">
                  <c:v>1.0632708155678314</c:v>
                </c:pt>
                <c:pt idx="22">
                  <c:v>1.8570740625311406</c:v>
                </c:pt>
                <c:pt idx="23">
                  <c:v>2.4995509053377183</c:v>
                </c:pt>
                <c:pt idx="24">
                  <c:v>1.8378841474854823</c:v>
                </c:pt>
                <c:pt idx="25">
                  <c:v>1.9965182066573199</c:v>
                </c:pt>
                <c:pt idx="26">
                  <c:v>2.4067081381338586</c:v>
                </c:pt>
                <c:pt idx="27">
                  <c:v>2.3868328053344268</c:v>
                </c:pt>
                <c:pt idx="28">
                  <c:v>2.7418799494596304</c:v>
                </c:pt>
                <c:pt idx="29">
                  <c:v>3.1695921265993809</c:v>
                </c:pt>
                <c:pt idx="30">
                  <c:v>0.83934428251718041</c:v>
                </c:pt>
                <c:pt idx="31">
                  <c:v>0.77253067010187459</c:v>
                </c:pt>
                <c:pt idx="32">
                  <c:v>1.7775163164507359</c:v>
                </c:pt>
                <c:pt idx="33">
                  <c:v>1.3851927528065493</c:v>
                </c:pt>
                <c:pt idx="34">
                  <c:v>1.4494340225362061</c:v>
                </c:pt>
                <c:pt idx="35">
                  <c:v>1.7563829208044175</c:v>
                </c:pt>
                <c:pt idx="36">
                  <c:v>1.5373810305978304</c:v>
                </c:pt>
                <c:pt idx="37">
                  <c:v>2.1698398800949228</c:v>
                </c:pt>
                <c:pt idx="38">
                  <c:v>1.8182426638375742</c:v>
                </c:pt>
                <c:pt idx="39">
                  <c:v>1.2784871004610701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A2-4E45-92E8-63783FEC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69776"/>
        <c:axId val="175646312"/>
      </c:scatterChart>
      <c:valAx>
        <c:axId val="175469776"/>
        <c:scaling>
          <c:orientation val="minMax"/>
          <c:min val="15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b="1" i="0" baseline="0">
                    <a:effectLst/>
                  </a:rPr>
                  <a:t>Ca (mg/ml)</a:t>
                </a:r>
                <a:endParaRPr lang="en-GB" sz="16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75646312"/>
        <c:crosses val="autoZero"/>
        <c:crossBetween val="midCat"/>
      </c:valAx>
      <c:valAx>
        <c:axId val="175646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Foot rot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75469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matter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Fulldata_Plots!$AS$45:$AS$84</c:f>
              <c:numCache>
                <c:formatCode>General</c:formatCode>
                <c:ptCount val="40"/>
                <c:pt idx="0">
                  <c:v>3.2</c:v>
                </c:pt>
                <c:pt idx="1">
                  <c:v>3.2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  <c:pt idx="5">
                  <c:v>2.9</c:v>
                </c:pt>
                <c:pt idx="6">
                  <c:v>3</c:v>
                </c:pt>
                <c:pt idx="7">
                  <c:v>2.9</c:v>
                </c:pt>
                <c:pt idx="8">
                  <c:v>2.9</c:v>
                </c:pt>
                <c:pt idx="9">
                  <c:v>3.2</c:v>
                </c:pt>
                <c:pt idx="10">
                  <c:v>2.5</c:v>
                </c:pt>
                <c:pt idx="11">
                  <c:v>2.7</c:v>
                </c:pt>
                <c:pt idx="12">
                  <c:v>2.5</c:v>
                </c:pt>
                <c:pt idx="13">
                  <c:v>2.4</c:v>
                </c:pt>
                <c:pt idx="14">
                  <c:v>2.9</c:v>
                </c:pt>
                <c:pt idx="15">
                  <c:v>2.5</c:v>
                </c:pt>
                <c:pt idx="16">
                  <c:v>2.6</c:v>
                </c:pt>
                <c:pt idx="17">
                  <c:v>2.8</c:v>
                </c:pt>
                <c:pt idx="18">
                  <c:v>2.9</c:v>
                </c:pt>
                <c:pt idx="19">
                  <c:v>2.6</c:v>
                </c:pt>
                <c:pt idx="20">
                  <c:v>3.6</c:v>
                </c:pt>
                <c:pt idx="21">
                  <c:v>3.6</c:v>
                </c:pt>
                <c:pt idx="22">
                  <c:v>3.4</c:v>
                </c:pt>
                <c:pt idx="23">
                  <c:v>3.6</c:v>
                </c:pt>
                <c:pt idx="24">
                  <c:v>3.1</c:v>
                </c:pt>
                <c:pt idx="25">
                  <c:v>3.1</c:v>
                </c:pt>
                <c:pt idx="26">
                  <c:v>2.9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4.4000000000000004</c:v>
                </c:pt>
                <c:pt idx="31">
                  <c:v>4.5999999999999996</c:v>
                </c:pt>
                <c:pt idx="32">
                  <c:v>4.0999999999999996</c:v>
                </c:pt>
                <c:pt idx="33">
                  <c:v>4.3</c:v>
                </c:pt>
                <c:pt idx="34">
                  <c:v>4.5</c:v>
                </c:pt>
                <c:pt idx="35">
                  <c:v>4.2</c:v>
                </c:pt>
                <c:pt idx="36">
                  <c:v>4</c:v>
                </c:pt>
                <c:pt idx="37">
                  <c:v>4.4000000000000004</c:v>
                </c:pt>
                <c:pt idx="38">
                  <c:v>4.4000000000000004</c:v>
                </c:pt>
                <c:pt idx="39">
                  <c:v>3.9</c:v>
                </c:pt>
              </c:numCache>
            </c:numRef>
          </c:xVal>
          <c:yVal>
            <c:numRef>
              <c:f>Fulldata_Plots!$AR$45:$AR$84</c:f>
              <c:numCache>
                <c:formatCode>0.00</c:formatCode>
                <c:ptCount val="40"/>
                <c:pt idx="0">
                  <c:v>3.1292594243699901</c:v>
                </c:pt>
                <c:pt idx="1">
                  <c:v>2.6662564975796412</c:v>
                </c:pt>
                <c:pt idx="2">
                  <c:v>1.9121307969149453</c:v>
                </c:pt>
                <c:pt idx="3">
                  <c:v>1.9297045942420172</c:v>
                </c:pt>
                <c:pt idx="4">
                  <c:v>2.6143013148774537</c:v>
                </c:pt>
                <c:pt idx="5">
                  <c:v>2.1698398800949228</c:v>
                </c:pt>
                <c:pt idx="6">
                  <c:v>2.0583779496904797</c:v>
                </c:pt>
                <c:pt idx="7">
                  <c:v>1.798127846158893</c:v>
                </c:pt>
                <c:pt idx="8">
                  <c:v>2.0124182024592381</c:v>
                </c:pt>
                <c:pt idx="9">
                  <c:v>1.4494340225362061</c:v>
                </c:pt>
                <c:pt idx="10">
                  <c:v>2.3664726608234425</c:v>
                </c:pt>
                <c:pt idx="11">
                  <c:v>2.5830930243335302</c:v>
                </c:pt>
                <c:pt idx="12">
                  <c:v>2.3456034603180864</c:v>
                </c:pt>
                <c:pt idx="13">
                  <c:v>2.3241990941967687</c:v>
                </c:pt>
                <c:pt idx="14">
                  <c:v>2.0433374609570252</c:v>
                </c:pt>
                <c:pt idx="15">
                  <c:v>2.6590294001312991</c:v>
                </c:pt>
                <c:pt idx="16">
                  <c:v>2.7014821691075013</c:v>
                </c:pt>
                <c:pt idx="17">
                  <c:v>1.9637797148766205</c:v>
                </c:pt>
                <c:pt idx="18">
                  <c:v>2.8409263132336835</c:v>
                </c:pt>
                <c:pt idx="19">
                  <c:v>2.1827816050832074</c:v>
                </c:pt>
                <c:pt idx="20">
                  <c:v>1.6418577776379026</c:v>
                </c:pt>
                <c:pt idx="21">
                  <c:v>1.0632708155678314</c:v>
                </c:pt>
                <c:pt idx="22">
                  <c:v>1.8570740625311406</c:v>
                </c:pt>
                <c:pt idx="23">
                  <c:v>2.4995509053377183</c:v>
                </c:pt>
                <c:pt idx="24">
                  <c:v>1.8378841474854823</c:v>
                </c:pt>
                <c:pt idx="25">
                  <c:v>1.9965182066573199</c:v>
                </c:pt>
                <c:pt idx="26">
                  <c:v>2.4067081381338586</c:v>
                </c:pt>
                <c:pt idx="27">
                  <c:v>2.3868328053344268</c:v>
                </c:pt>
                <c:pt idx="28">
                  <c:v>2.7418799494596304</c:v>
                </c:pt>
                <c:pt idx="29">
                  <c:v>3.1695921265993809</c:v>
                </c:pt>
                <c:pt idx="30">
                  <c:v>0.83934428251718041</c:v>
                </c:pt>
                <c:pt idx="31">
                  <c:v>0.77253067010187459</c:v>
                </c:pt>
                <c:pt idx="32">
                  <c:v>1.7775163164507359</c:v>
                </c:pt>
                <c:pt idx="33">
                  <c:v>1.3851927528065493</c:v>
                </c:pt>
                <c:pt idx="34">
                  <c:v>1.4494340225362061</c:v>
                </c:pt>
                <c:pt idx="35">
                  <c:v>1.7563829208044175</c:v>
                </c:pt>
                <c:pt idx="36">
                  <c:v>1.5373810305978304</c:v>
                </c:pt>
                <c:pt idx="37">
                  <c:v>2.1698398800949228</c:v>
                </c:pt>
                <c:pt idx="38">
                  <c:v>1.8182426638375742</c:v>
                </c:pt>
                <c:pt idx="39">
                  <c:v>1.2784871004610701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4F-4EB8-911E-B78FD7953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17936"/>
        <c:axId val="175722928"/>
      </c:scatterChart>
      <c:valAx>
        <c:axId val="175717936"/>
        <c:scaling>
          <c:orientation val="minMax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b="1" i="0" baseline="0">
                    <a:effectLst/>
                  </a:rPr>
                  <a:t>OM (LOI %)</a:t>
                </a:r>
                <a:endParaRPr lang="en-GB" sz="16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75722928"/>
        <c:crosses val="autoZero"/>
        <c:crossBetween val="midCat"/>
      </c:valAx>
      <c:valAx>
        <c:axId val="17572292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Foot rot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75717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Lincolnshire</a:t>
            </a:r>
          </a:p>
          <a:p>
            <a:pPr>
              <a:defRPr/>
            </a:pPr>
            <a:r>
              <a:rPr lang="en-GB" sz="800" dirty="0"/>
              <a:t>Mean of 3 sites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'Trap data'!$E$1</c:f>
              <c:strCache>
                <c:ptCount val="1"/>
                <c:pt idx="0">
                  <c:v>Mean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'Trap data'!$A$2:$A$13</c:f>
              <c:numCache>
                <c:formatCode>dd/mm/yy;@</c:formatCode>
                <c:ptCount val="12"/>
                <c:pt idx="0">
                  <c:v>43578</c:v>
                </c:pt>
                <c:pt idx="1">
                  <c:v>43587</c:v>
                </c:pt>
                <c:pt idx="2">
                  <c:v>43594</c:v>
                </c:pt>
                <c:pt idx="3">
                  <c:v>43601</c:v>
                </c:pt>
                <c:pt idx="4">
                  <c:v>43606</c:v>
                </c:pt>
                <c:pt idx="5">
                  <c:v>43616</c:v>
                </c:pt>
                <c:pt idx="6">
                  <c:v>43627</c:v>
                </c:pt>
                <c:pt idx="7">
                  <c:v>43630</c:v>
                </c:pt>
                <c:pt idx="8">
                  <c:v>43637</c:v>
                </c:pt>
                <c:pt idx="9">
                  <c:v>43642</c:v>
                </c:pt>
                <c:pt idx="10">
                  <c:v>43651</c:v>
                </c:pt>
                <c:pt idx="11">
                  <c:v>43661</c:v>
                </c:pt>
              </c:numCache>
            </c:numRef>
          </c:cat>
          <c:val>
            <c:numRef>
              <c:f>'Trap data'!$E$2:$E$13</c:f>
              <c:numCache>
                <c:formatCode>General</c:formatCode>
                <c:ptCount val="12"/>
                <c:pt idx="0">
                  <c:v>38.666666666666664</c:v>
                </c:pt>
                <c:pt idx="1">
                  <c:v>48</c:v>
                </c:pt>
                <c:pt idx="2">
                  <c:v>55.666666666666664</c:v>
                </c:pt>
                <c:pt idx="3">
                  <c:v>66.666666666666671</c:v>
                </c:pt>
                <c:pt idx="4">
                  <c:v>24</c:v>
                </c:pt>
                <c:pt idx="5">
                  <c:v>34.333333333333336</c:v>
                </c:pt>
                <c:pt idx="6">
                  <c:v>59.333333333333336</c:v>
                </c:pt>
                <c:pt idx="7">
                  <c:v>76.333333333333329</c:v>
                </c:pt>
                <c:pt idx="8">
                  <c:v>80.333333333333329</c:v>
                </c:pt>
                <c:pt idx="9">
                  <c:v>89</c:v>
                </c:pt>
                <c:pt idx="10">
                  <c:v>52.333333333333336</c:v>
                </c:pt>
                <c:pt idx="11">
                  <c:v>57.666666666666664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F-4C10-9A08-1F7F8B114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65008"/>
        <c:axId val="175865400"/>
      </c:lineChart>
      <c:dateAx>
        <c:axId val="175865008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5400"/>
        <c:crosses val="autoZero"/>
        <c:auto val="1"/>
        <c:lblOffset val="100"/>
        <c:baseTimeUnit val="days"/>
      </c:dateAx>
      <c:valAx>
        <c:axId val="175865400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>
                <a:solidFill>
                  <a:sysClr val="windowText" lastClr="000000"/>
                </a:solidFill>
              </a:rPr>
              <a:t>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0490175463698"/>
          <c:y val="0.16708333333333336"/>
          <c:w val="0.84487141657151588"/>
          <c:h val="0.6227161708953047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2700" cap="rnd">
                <a:solidFill>
                  <a:sysClr val="windowText" lastClr="0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raw!$L$2:$L$64</c:f>
              <c:numCache>
                <c:formatCode>General</c:formatCode>
                <c:ptCount val="6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3.5</c:v>
                </c:pt>
                <c:pt idx="13">
                  <c:v>1.5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1.5</c:v>
                </c:pt>
                <c:pt idx="31">
                  <c:v>1.5</c:v>
                </c:pt>
                <c:pt idx="32">
                  <c:v>2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4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5</c:v>
                </c:pt>
                <c:pt idx="44">
                  <c:v>4</c:v>
                </c:pt>
                <c:pt idx="45">
                  <c:v>2</c:v>
                </c:pt>
                <c:pt idx="46">
                  <c:v>1.5</c:v>
                </c:pt>
                <c:pt idx="47">
                  <c:v>3</c:v>
                </c:pt>
                <c:pt idx="48">
                  <c:v>5</c:v>
                </c:pt>
                <c:pt idx="49">
                  <c:v>4</c:v>
                </c:pt>
                <c:pt idx="50">
                  <c:v>4</c:v>
                </c:pt>
                <c:pt idx="51">
                  <c:v>3</c:v>
                </c:pt>
                <c:pt idx="52">
                  <c:v>3</c:v>
                </c:pt>
                <c:pt idx="53">
                  <c:v>4</c:v>
                </c:pt>
                <c:pt idx="54">
                  <c:v>3</c:v>
                </c:pt>
                <c:pt idx="55">
                  <c:v>4.5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4</c:v>
                </c:pt>
                <c:pt idx="60">
                  <c:v>4</c:v>
                </c:pt>
                <c:pt idx="61">
                  <c:v>3</c:v>
                </c:pt>
                <c:pt idx="62">
                  <c:v>3</c:v>
                </c:pt>
              </c:numCache>
            </c:numRef>
          </c:xVal>
          <c:yVal>
            <c:numRef>
              <c:f>raw!$H$2:$H$64</c:f>
              <c:numCache>
                <c:formatCode>General</c:formatCode>
                <c:ptCount val="63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6</c:v>
                </c:pt>
                <c:pt idx="11">
                  <c:v>5</c:v>
                </c:pt>
                <c:pt idx="12">
                  <c:v>3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8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  <c:pt idx="25">
                  <c:v>8</c:v>
                </c:pt>
                <c:pt idx="26">
                  <c:v>6</c:v>
                </c:pt>
                <c:pt idx="27">
                  <c:v>6</c:v>
                </c:pt>
                <c:pt idx="28">
                  <c:v>8</c:v>
                </c:pt>
                <c:pt idx="29">
                  <c:v>7</c:v>
                </c:pt>
                <c:pt idx="30">
                  <c:v>5</c:v>
                </c:pt>
                <c:pt idx="31">
                  <c:v>3</c:v>
                </c:pt>
                <c:pt idx="32">
                  <c:v>6</c:v>
                </c:pt>
                <c:pt idx="33">
                  <c:v>5</c:v>
                </c:pt>
                <c:pt idx="34">
                  <c:v>5</c:v>
                </c:pt>
                <c:pt idx="35">
                  <c:v>7</c:v>
                </c:pt>
                <c:pt idx="36">
                  <c:v>6</c:v>
                </c:pt>
                <c:pt idx="52">
                  <c:v>6</c:v>
                </c:pt>
                <c:pt idx="53">
                  <c:v>7</c:v>
                </c:pt>
                <c:pt idx="54">
                  <c:v>7</c:v>
                </c:pt>
                <c:pt idx="55">
                  <c:v>6</c:v>
                </c:pt>
                <c:pt idx="56">
                  <c:v>7</c:v>
                </c:pt>
                <c:pt idx="57">
                  <c:v>6</c:v>
                </c:pt>
                <c:pt idx="58">
                  <c:v>6</c:v>
                </c:pt>
                <c:pt idx="59">
                  <c:v>1</c:v>
                </c:pt>
                <c:pt idx="60">
                  <c:v>5</c:v>
                </c:pt>
                <c:pt idx="61">
                  <c:v>6</c:v>
                </c:pt>
                <c:pt idx="6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A0-4049-B662-A4329A3FE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193112"/>
        <c:axId val="175162512"/>
      </c:scatterChart>
      <c:valAx>
        <c:axId val="17619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>
                    <a:solidFill>
                      <a:sysClr val="windowText" lastClr="000000"/>
                    </a:solidFill>
                  </a:rPr>
                  <a:t>Foot rot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62512"/>
        <c:crosses val="autoZero"/>
        <c:crossBetween val="midCat"/>
      </c:valAx>
      <c:valAx>
        <c:axId val="175162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>
                    <a:solidFill>
                      <a:sysClr val="windowText" lastClr="000000"/>
                    </a:solidFill>
                  </a:rPr>
                  <a:t>Yield</a:t>
                </a:r>
                <a:r>
                  <a:rPr lang="en-GB" sz="1600" b="1" baseline="0">
                    <a:solidFill>
                      <a:sysClr val="windowText" lastClr="000000"/>
                    </a:solidFill>
                  </a:rPr>
                  <a:t> [t/ha]</a:t>
                </a:r>
                <a:endParaRPr lang="en-GB" sz="16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93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Yorkshire</a:t>
            </a:r>
          </a:p>
          <a:p>
            <a:pPr>
              <a:defRPr/>
            </a:pPr>
            <a:r>
              <a:rPr lang="en-GB" sz="800" dirty="0"/>
              <a:t>Mean of 7 sites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'Trap results'!$I$2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'Trap results'!$A$3:$A$12</c:f>
              <c:numCache>
                <c:formatCode>m/d/yyyy</c:formatCode>
                <c:ptCount val="10"/>
                <c:pt idx="0">
                  <c:v>43594</c:v>
                </c:pt>
                <c:pt idx="1">
                  <c:v>43602</c:v>
                </c:pt>
                <c:pt idx="2">
                  <c:v>43609</c:v>
                </c:pt>
                <c:pt idx="3">
                  <c:v>43616</c:v>
                </c:pt>
                <c:pt idx="4">
                  <c:v>43622</c:v>
                </c:pt>
                <c:pt idx="5">
                  <c:v>43633</c:v>
                </c:pt>
                <c:pt idx="6">
                  <c:v>43640</c:v>
                </c:pt>
                <c:pt idx="7">
                  <c:v>43647</c:v>
                </c:pt>
                <c:pt idx="8">
                  <c:v>43654</c:v>
                </c:pt>
                <c:pt idx="9">
                  <c:v>43668</c:v>
                </c:pt>
              </c:numCache>
            </c:numRef>
          </c:cat>
          <c:val>
            <c:numRef>
              <c:f>'Trap results'!$I$3:$I$12</c:f>
              <c:numCache>
                <c:formatCode>General</c:formatCode>
                <c:ptCount val="10"/>
                <c:pt idx="0">
                  <c:v>108.66666666666667</c:v>
                </c:pt>
                <c:pt idx="1">
                  <c:v>296.71428571428572</c:v>
                </c:pt>
                <c:pt idx="2">
                  <c:v>193.71428571428572</c:v>
                </c:pt>
                <c:pt idx="3">
                  <c:v>49.142857142857146</c:v>
                </c:pt>
                <c:pt idx="4">
                  <c:v>34.833333333333336</c:v>
                </c:pt>
                <c:pt idx="5">
                  <c:v>87.5</c:v>
                </c:pt>
                <c:pt idx="6">
                  <c:v>55.857142857142854</c:v>
                </c:pt>
                <c:pt idx="7">
                  <c:v>34.142857142857146</c:v>
                </c:pt>
                <c:pt idx="8">
                  <c:v>35.714285714285715</c:v>
                </c:pt>
                <c:pt idx="9">
                  <c:v>67.571428571428569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C-4D8C-9201-476318B0B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66184"/>
        <c:axId val="175866576"/>
      </c:lineChart>
      <c:dateAx>
        <c:axId val="175866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6576"/>
        <c:crosses val="autoZero"/>
        <c:auto val="1"/>
        <c:lblOffset val="100"/>
        <c:baseTimeUnit val="days"/>
        <c:majorUnit val="14"/>
        <c:majorTimeUnit val="days"/>
      </c:dateAx>
      <c:valAx>
        <c:axId val="1758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both'!$D$19</c:f>
              <c:strCache>
                <c:ptCount val="1"/>
                <c:pt idx="0">
                  <c:v>Days from drilling to peak catch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2A-4BD6-A41C-E084461BF4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2A-4BD6-A41C-E084461BF4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A-4BD6-A41C-E084461BF4D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2A-4BD6-A41C-E084461BF4DF}"/>
              </c:ext>
            </c:extLst>
          </c:dPt>
          <c:val>
            <c:numRef>
              <c:f>'Figures both'!$D$20:$D$30</c:f>
              <c:numCache>
                <c:formatCode>General</c:formatCode>
                <c:ptCount val="11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9</c:v>
                </c:pt>
                <c:pt idx="6">
                  <c:v>3</c:v>
                </c:pt>
                <c:pt idx="7">
                  <c:v>-5</c:v>
                </c:pt>
                <c:pt idx="8">
                  <c:v>-8</c:v>
                </c:pt>
                <c:pt idx="9">
                  <c:v>-19</c:v>
                </c:pt>
                <c:pt idx="10">
                  <c:v>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2A-4BD6-A41C-E084461BF4DF}"/>
            </c:ext>
          </c:extLst>
        </c:ser>
        <c:ser>
          <c:idx val="1"/>
          <c:order val="1"/>
          <c:tx>
            <c:strRef>
              <c:f>'Figures both'!$E$19</c:f>
              <c:strCache>
                <c:ptCount val="1"/>
                <c:pt idx="0">
                  <c:v>% Damage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B2A-4BD6-A41C-E084461BF4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B2A-4BD6-A41C-E084461BF4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B2A-4BD6-A41C-E084461BF4D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B2A-4BD6-A41C-E084461BF4DF}"/>
              </c:ext>
            </c:extLst>
          </c:dPt>
          <c:val>
            <c:numRef>
              <c:f>'Figures both'!$E$20:$E$30</c:f>
              <c:numCache>
                <c:formatCode>General</c:formatCode>
                <c:ptCount val="11"/>
                <c:pt idx="0">
                  <c:v>9.7475387464665178E-2</c:v>
                </c:pt>
                <c:pt idx="1">
                  <c:v>0.64274236743438662</c:v>
                </c:pt>
                <c:pt idx="2">
                  <c:v>0.51194539249146764</c:v>
                </c:pt>
                <c:pt idx="3">
                  <c:v>1.6368286445012785</c:v>
                </c:pt>
                <c:pt idx="4">
                  <c:v>2.4818401937046004</c:v>
                </c:pt>
                <c:pt idx="5">
                  <c:v>37.588652482269502</c:v>
                </c:pt>
                <c:pt idx="6">
                  <c:v>86.1</c:v>
                </c:pt>
                <c:pt idx="7">
                  <c:v>74.296675191815851</c:v>
                </c:pt>
                <c:pt idx="8">
                  <c:v>74.757281553398059</c:v>
                </c:pt>
                <c:pt idx="9">
                  <c:v>39.999999999999993</c:v>
                </c:pt>
                <c:pt idx="10">
                  <c:v>43.902439024390247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2A-4BD6-A41C-E084461B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275752"/>
        <c:axId val="304276144"/>
      </c:barChart>
      <c:catAx>
        <c:axId val="304275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76144"/>
        <c:crosses val="autoZero"/>
        <c:auto val="1"/>
        <c:lblAlgn val="ctr"/>
        <c:lblOffset val="100"/>
        <c:noMultiLvlLbl val="0"/>
      </c:catAx>
      <c:valAx>
        <c:axId val="30427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7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'Plant counts Wharton'!$L$3</c:f>
              <c:strCache>
                <c:ptCount val="1"/>
                <c:pt idx="0">
                  <c:v>Mean % dam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'Plant counts Wharton'!$M$4:$M$10</c:f>
                <c:numCache>
                  <c:formatCode>General</c:formatCode>
                  <c:ptCount val="7"/>
                  <c:pt idx="0">
                    <c:v>0.13674296258731214</c:v>
                  </c:pt>
                  <c:pt idx="1">
                    <c:v>6.0240963800000005E-2</c:v>
                  </c:pt>
                  <c:pt idx="2">
                    <c:v>0</c:v>
                  </c:pt>
                  <c:pt idx="3">
                    <c:v>0</c:v>
                  </c:pt>
                  <c:pt idx="4">
                    <c:v>6.5359477200000002E-2</c:v>
                  </c:pt>
                  <c:pt idx="5">
                    <c:v>7.092198579999999E-2</c:v>
                  </c:pt>
                  <c:pt idx="6">
                    <c:v>0.76170348480561689</c:v>
                  </c:pt>
                </c:numCache>
              </c:numRef>
            </c:plus>
            <c:minus>
              <c:numRef>
                <c:f>'Plant counts Wharton'!$M$4:$M$10</c:f>
                <c:numCache>
                  <c:formatCode>General</c:formatCode>
                  <c:ptCount val="7"/>
                  <c:pt idx="0">
                    <c:v>0.13674296258731214</c:v>
                  </c:pt>
                  <c:pt idx="1">
                    <c:v>6.0240963800000005E-2</c:v>
                  </c:pt>
                  <c:pt idx="2">
                    <c:v>0</c:v>
                  </c:pt>
                  <c:pt idx="3">
                    <c:v>0</c:v>
                  </c:pt>
                  <c:pt idx="4">
                    <c:v>6.5359477200000002E-2</c:v>
                  </c:pt>
                  <c:pt idx="5">
                    <c:v>7.092198579999999E-2</c:v>
                  </c:pt>
                  <c:pt idx="6">
                    <c:v>0.76170348480561689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'Plant counts Wharton'!$K$4:$K$10</c:f>
              <c:strCache>
                <c:ptCount val="7"/>
                <c:pt idx="0">
                  <c:v>F11 SUMO</c:v>
                </c:pt>
                <c:pt idx="1">
                  <c:v>F12 HORSCH</c:v>
                </c:pt>
                <c:pt idx="2">
                  <c:v>F13 HORSCH</c:v>
                </c:pt>
                <c:pt idx="3">
                  <c:v>F14 SUMO</c:v>
                </c:pt>
                <c:pt idx="4">
                  <c:v>F2 SUMO</c:v>
                </c:pt>
                <c:pt idx="5">
                  <c:v>F3 SUMO</c:v>
                </c:pt>
                <c:pt idx="6">
                  <c:v>Control </c:v>
                </c:pt>
              </c:strCache>
            </c:strRef>
          </c:cat>
          <c:val>
            <c:numRef>
              <c:f>'Plant counts Wharton'!$L$4:$L$10</c:f>
              <c:numCache>
                <c:formatCode>General</c:formatCode>
                <c:ptCount val="7"/>
                <c:pt idx="0">
                  <c:v>0.39665552699999995</c:v>
                </c:pt>
                <c:pt idx="1">
                  <c:v>6.0240963800000005E-2</c:v>
                </c:pt>
                <c:pt idx="2" formatCode="0">
                  <c:v>0</c:v>
                </c:pt>
                <c:pt idx="3">
                  <c:v>0</c:v>
                </c:pt>
                <c:pt idx="4">
                  <c:v>6.5359477200000002E-2</c:v>
                </c:pt>
                <c:pt idx="5">
                  <c:v>7.0921985800000004E-2</c:v>
                </c:pt>
                <c:pt idx="6">
                  <c:v>2.4320518764000001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3-4FF6-8CCF-7BBA7D5C2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611424"/>
        <c:axId val="303611816"/>
      </c:barChart>
      <c:catAx>
        <c:axId val="3036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611816"/>
        <c:crosses val="autoZero"/>
        <c:auto val="1"/>
        <c:lblAlgn val="ctr"/>
        <c:lblOffset val="100"/>
        <c:noMultiLvlLbl val="0"/>
      </c:catAx>
      <c:valAx>
        <c:axId val="30361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/>
                  <a:t>Mean % plants damaged by BSF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6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Mean % damage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Damaged!$S$1</c:f>
              <c:strCache>
                <c:ptCount val="1"/>
                <c:pt idx="0">
                  <c:v>% DAM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Damaged!$M$2:$M$10</c:f>
              <c:strCache>
                <c:ptCount val="9"/>
                <c:pt idx="0">
                  <c:v>Untreated</c:v>
                </c:pt>
                <c:pt idx="1">
                  <c:v>AHDB9837</c:v>
                </c:pt>
                <c:pt idx="2">
                  <c:v>AHDB9836</c:v>
                </c:pt>
                <c:pt idx="3">
                  <c:v>AHDB9951</c:v>
                </c:pt>
                <c:pt idx="4">
                  <c:v>AHDB9968</c:v>
                </c:pt>
                <c:pt idx="5">
                  <c:v>AHDB9896</c:v>
                </c:pt>
                <c:pt idx="6">
                  <c:v>AHDB9833</c:v>
                </c:pt>
                <c:pt idx="7">
                  <c:v>AHDB9834</c:v>
                </c:pt>
                <c:pt idx="8">
                  <c:v>AHDB9835</c:v>
                </c:pt>
              </c:strCache>
            </c:strRef>
          </c:cat>
          <c:val>
            <c:numRef>
              <c:f>Damaged!$S$2:$S$10</c:f>
              <c:numCache>
                <c:formatCode>General</c:formatCode>
                <c:ptCount val="9"/>
                <c:pt idx="0">
                  <c:v>86.123348017621154</c:v>
                </c:pt>
                <c:pt idx="1">
                  <c:v>81.020408163265316</c:v>
                </c:pt>
                <c:pt idx="2">
                  <c:v>13.333333333333334</c:v>
                </c:pt>
                <c:pt idx="3">
                  <c:v>85.365853658536579</c:v>
                </c:pt>
                <c:pt idx="4">
                  <c:v>86.02409638554218</c:v>
                </c:pt>
                <c:pt idx="5">
                  <c:v>88.915094339622655</c:v>
                </c:pt>
                <c:pt idx="6">
                  <c:v>85.714285714285708</c:v>
                </c:pt>
                <c:pt idx="7">
                  <c:v>80.136986301369859</c:v>
                </c:pt>
                <c:pt idx="8">
                  <c:v>88.164251207729478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A-4FC0-BA5C-56B3B00E1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610848"/>
        <c:axId val="302611240"/>
      </c:barChart>
      <c:catAx>
        <c:axId val="3026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11240"/>
        <c:crosses val="autoZero"/>
        <c:auto val="1"/>
        <c:lblAlgn val="ctr"/>
        <c:lblOffset val="100"/>
        <c:noMultiLvlLbl val="0"/>
      </c:catAx>
      <c:valAx>
        <c:axId val="302611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/>
              <a:t>Spring bean downy mildew infection</a:t>
            </a:r>
          </a:p>
        </c:rich>
      </c:tx>
      <c:layout>
        <c:manualLayout>
          <c:xMode val="edge"/>
          <c:yMode val="edge"/>
          <c:x val="0.22570241164435076"/>
          <c:y val="1.075821955273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90756061776733"/>
          <c:y val="0.12735932263185748"/>
          <c:w val="0.86383665106911245"/>
          <c:h val="0.618319552532560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5-419E-BD7E-53F8CECDA0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5-419E-BD7E-53F8CECDA0E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5-419E-BD7E-53F8CECDA0E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A5-419E-BD7E-53F8CECDA0E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A5-419E-BD7E-53F8CECDA0E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A5-419E-BD7E-53F8CECDA0E0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A5-419E-BD7E-53F8CECDA0E0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EA5-419E-BD7E-53F8CECDA0E0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EA5-419E-BD7E-53F8CECDA0E0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EA5-419E-BD7E-53F8CECDA0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EA5-419E-BD7E-53F8CECDA0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EA5-419E-BD7E-53F8CECDA0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EA5-419E-BD7E-53F8CECDA0E0}"/>
              </c:ext>
            </c:extLst>
          </c:dPt>
          <c:cat>
            <c:strRef>
              <c:f>'spring beans'!$G$3:$G$15</c:f>
              <c:strCache>
                <c:ptCount val="13"/>
                <c:pt idx="0">
                  <c:v>Phorce</c:v>
                </c:pt>
                <c:pt idx="1">
                  <c:v>Prestop</c:v>
                </c:pt>
                <c:pt idx="2">
                  <c:v>MultiMax GPA</c:v>
                </c:pt>
                <c:pt idx="3">
                  <c:v>Agrihit Foliar Tonic</c:v>
                </c:pt>
                <c:pt idx="4">
                  <c:v>KickOff</c:v>
                </c:pt>
                <c:pt idx="5">
                  <c:v>Start-uP</c:v>
                </c:pt>
                <c:pt idx="6">
                  <c:v>TFP Pro-Tect</c:v>
                </c:pt>
                <c:pt idx="7">
                  <c:v>Take Off ST</c:v>
                </c:pt>
                <c:pt idx="8">
                  <c:v>Radiate</c:v>
                </c:pt>
                <c:pt idx="9">
                  <c:v>Zynergy + NA13</c:v>
                </c:pt>
                <c:pt idx="10">
                  <c:v>Untreated</c:v>
                </c:pt>
                <c:pt idx="11">
                  <c:v>Serenade ASO</c:v>
                </c:pt>
                <c:pt idx="12">
                  <c:v>TFP Pro Soil</c:v>
                </c:pt>
              </c:strCache>
            </c:strRef>
          </c:cat>
          <c:val>
            <c:numRef>
              <c:f>'spring beans'!$H$3:$H$15</c:f>
              <c:numCache>
                <c:formatCode>General</c:formatCode>
                <c:ptCount val="13"/>
                <c:pt idx="0">
                  <c:v>1.92</c:v>
                </c:pt>
                <c:pt idx="1">
                  <c:v>7.75</c:v>
                </c:pt>
                <c:pt idx="2">
                  <c:v>7.84</c:v>
                </c:pt>
                <c:pt idx="3">
                  <c:v>7.98</c:v>
                </c:pt>
                <c:pt idx="4">
                  <c:v>8.31</c:v>
                </c:pt>
                <c:pt idx="5">
                  <c:v>8.9</c:v>
                </c:pt>
                <c:pt idx="6">
                  <c:v>8.91</c:v>
                </c:pt>
                <c:pt idx="7">
                  <c:v>9</c:v>
                </c:pt>
                <c:pt idx="8">
                  <c:v>9.5299999999999994</c:v>
                </c:pt>
                <c:pt idx="9">
                  <c:v>9.68</c:v>
                </c:pt>
                <c:pt idx="10">
                  <c:v>9.69</c:v>
                </c:pt>
                <c:pt idx="11">
                  <c:v>10.25</c:v>
                </c:pt>
                <c:pt idx="12">
                  <c:v>10.73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EA5-419E-BD7E-53F8CECD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2612024"/>
        <c:axId val="302690432"/>
      </c:barChart>
      <c:catAx>
        <c:axId val="30261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90432"/>
        <c:crosses val="autoZero"/>
        <c:auto val="1"/>
        <c:lblAlgn val="ctr"/>
        <c:lblOffset val="100"/>
        <c:noMultiLvlLbl val="0"/>
      </c:catAx>
      <c:valAx>
        <c:axId val="302690432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 b="1"/>
                  <a:t>[%] leaf area infection</a:t>
                </a:r>
              </a:p>
            </c:rich>
          </c:tx>
          <c:layout>
            <c:manualLayout>
              <c:xMode val="edge"/>
              <c:yMode val="edge"/>
              <c:x val="2.6460859977949284E-2"/>
              <c:y val="0.25631094931267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1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/>
              <a:t>Vining pea</a:t>
            </a:r>
            <a:r>
              <a:rPr lang="en-GB" sz="1600" b="1" baseline="0"/>
              <a:t> </a:t>
            </a:r>
            <a:r>
              <a:rPr lang="en-GB" sz="1600" b="1"/>
              <a:t>downy mildew</a:t>
            </a:r>
            <a:r>
              <a:rPr lang="en-GB" sz="1600" b="1" baseline="0"/>
              <a:t> </a:t>
            </a:r>
            <a:r>
              <a:rPr lang="en-GB" sz="1600" b="1"/>
              <a:t>infection</a:t>
            </a:r>
          </a:p>
        </c:rich>
      </c:tx>
      <c:layout>
        <c:manualLayout>
          <c:xMode val="edge"/>
          <c:yMode val="edge"/>
          <c:x val="0.22014791666666667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38069607340979"/>
          <c:y val="0.13084527777777777"/>
          <c:w val="0.83029282309942787"/>
          <c:h val="0.62724250000000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C-422A-81C7-886A73C9BF6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C-422A-81C7-886A73C9BF6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C-422A-81C7-886A73C9BF6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1C-422A-81C7-886A73C9BF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1C-422A-81C7-886A73C9BF6B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1C-422A-81C7-886A73C9BF6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1C-422A-81C7-886A73C9BF6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1C-422A-81C7-886A73C9BF6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1C-422A-81C7-886A73C9BF6B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1C-422A-81C7-886A73C9BF6B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51C-422A-81C7-886A73C9BF6B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51C-422A-81C7-886A73C9BF6B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51C-422A-81C7-886A73C9BF6B}"/>
              </c:ext>
            </c:extLst>
          </c:dPt>
          <c:cat>
            <c:strRef>
              <c:f>'[2]FOR CSV and output'!$K$68:$K$80</c:f>
              <c:strCache>
                <c:ptCount val="13"/>
                <c:pt idx="0">
                  <c:v>KickOff</c:v>
                </c:pt>
                <c:pt idx="1">
                  <c:v>Start-uP</c:v>
                </c:pt>
                <c:pt idx="2">
                  <c:v>Radiate</c:v>
                </c:pt>
                <c:pt idx="3">
                  <c:v>Untreated</c:v>
                </c:pt>
                <c:pt idx="4">
                  <c:v>Prestop</c:v>
                </c:pt>
                <c:pt idx="5">
                  <c:v>MultiMax</c:v>
                </c:pt>
                <c:pt idx="6">
                  <c:v>Zynergy + NA13</c:v>
                </c:pt>
                <c:pt idx="7">
                  <c:v>TFP Pro Soil</c:v>
                </c:pt>
                <c:pt idx="8">
                  <c:v>Serenade ASO</c:v>
                </c:pt>
                <c:pt idx="9">
                  <c:v>Take Off ST</c:v>
                </c:pt>
                <c:pt idx="10">
                  <c:v>Phorce</c:v>
                </c:pt>
                <c:pt idx="11">
                  <c:v>Agrihit Foliar Tonic</c:v>
                </c:pt>
                <c:pt idx="12">
                  <c:v>TFP Pro-Tect</c:v>
                </c:pt>
              </c:strCache>
            </c:strRef>
          </c:cat>
          <c:val>
            <c:numRef>
              <c:f>'[2]FOR CSV and output'!$O$68:$O$80</c:f>
              <c:numCache>
                <c:formatCode>General</c:formatCode>
                <c:ptCount val="13"/>
                <c:pt idx="0">
                  <c:v>6.23</c:v>
                </c:pt>
                <c:pt idx="1">
                  <c:v>6.34</c:v>
                </c:pt>
                <c:pt idx="2">
                  <c:v>8.58</c:v>
                </c:pt>
                <c:pt idx="3">
                  <c:v>8.82</c:v>
                </c:pt>
                <c:pt idx="4">
                  <c:v>9.07</c:v>
                </c:pt>
                <c:pt idx="5">
                  <c:v>9.11</c:v>
                </c:pt>
                <c:pt idx="6">
                  <c:v>9.9600000000000009</c:v>
                </c:pt>
                <c:pt idx="7">
                  <c:v>10.98</c:v>
                </c:pt>
                <c:pt idx="8">
                  <c:v>11.08</c:v>
                </c:pt>
                <c:pt idx="9">
                  <c:v>11.7</c:v>
                </c:pt>
                <c:pt idx="10">
                  <c:v>11.93</c:v>
                </c:pt>
                <c:pt idx="11">
                  <c:v>12.37</c:v>
                </c:pt>
                <c:pt idx="12">
                  <c:v>14.63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51C-422A-81C7-886A73C9B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302691216"/>
        <c:axId val="302691608"/>
      </c:barChart>
      <c:catAx>
        <c:axId val="3026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91608"/>
        <c:crosses val="autoZero"/>
        <c:auto val="1"/>
        <c:lblAlgn val="ctr"/>
        <c:lblOffset val="100"/>
        <c:noMultiLvlLbl val="0"/>
      </c:catAx>
      <c:valAx>
        <c:axId val="302691608"/>
        <c:scaling>
          <c:orientation val="minMax"/>
          <c:max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 b="1"/>
                  <a:t>[%] leaf area infection</a:t>
                </a:r>
              </a:p>
            </c:rich>
          </c:tx>
          <c:layout>
            <c:manualLayout>
              <c:xMode val="edge"/>
              <c:yMode val="edge"/>
              <c:x val="0"/>
              <c:y val="0.19230199998253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9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/>
              <a:t>Vining pea</a:t>
            </a:r>
            <a:r>
              <a:rPr lang="en-GB" sz="1600" b="1" baseline="0"/>
              <a:t> </a:t>
            </a:r>
            <a:r>
              <a:rPr lang="en-GB" sz="1600" b="1"/>
              <a:t>yield t/ha</a:t>
            </a:r>
          </a:p>
        </c:rich>
      </c:tx>
      <c:layout>
        <c:manualLayout>
          <c:xMode val="edge"/>
          <c:yMode val="edge"/>
          <c:x val="0.37192154202338301"/>
          <c:y val="3.8805605288049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98015873015876"/>
          <c:y val="6.7341238369193979E-2"/>
          <c:w val="0.83466269841269847"/>
          <c:h val="0.67354822400595582"/>
        </c:manualLayout>
      </c:layout>
      <c:barChart>
        <c:barDir val="col"/>
        <c:grouping val="clustered"/>
        <c:varyColors val="0"/>
        <c:ser>
          <c:idx val="0"/>
          <c:order val="0"/>
          <c:tx>
            <c:v>Soil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Yield!$B$3:$B$15</c:f>
              <c:strCache>
                <c:ptCount val="13"/>
                <c:pt idx="0">
                  <c:v>Zynergy + NA13</c:v>
                </c:pt>
                <c:pt idx="1">
                  <c:v>Start-uP</c:v>
                </c:pt>
                <c:pt idx="2">
                  <c:v>Multimax GPA</c:v>
                </c:pt>
                <c:pt idx="3">
                  <c:v>Agrihit Foliar Tonic</c:v>
                </c:pt>
                <c:pt idx="4">
                  <c:v>Radiate</c:v>
                </c:pt>
                <c:pt idx="5">
                  <c:v>TFP Pro Soil</c:v>
                </c:pt>
                <c:pt idx="6">
                  <c:v>TFP Pro-Tect</c:v>
                </c:pt>
                <c:pt idx="7">
                  <c:v>Take Off ST</c:v>
                </c:pt>
                <c:pt idx="8">
                  <c:v>Untreated</c:v>
                </c:pt>
                <c:pt idx="9">
                  <c:v>Prestop</c:v>
                </c:pt>
                <c:pt idx="10">
                  <c:v>Phorce</c:v>
                </c:pt>
                <c:pt idx="11">
                  <c:v>Serenade ASO</c:v>
                </c:pt>
                <c:pt idx="12">
                  <c:v>KickOff</c:v>
                </c:pt>
              </c:strCache>
            </c:strRef>
          </c:cat>
          <c:val>
            <c:numRef>
              <c:f>Yield!$C$3:$C$15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4665-43D3-8471-6B7FC049195F}"/>
            </c:ext>
          </c:extLst>
        </c:ser>
        <c:ser>
          <c:idx val="1"/>
          <c:order val="1"/>
          <c:tx>
            <c:v>Seed</c:v>
          </c:tx>
          <c:spPr>
            <a:solidFill>
              <a:srgbClr val="CC66FF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65-43D3-8471-6B7FC049195F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54-41A6-A2E4-FBA25025CE0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54-41A6-A2E4-FBA25025CE0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65-43D3-8471-6B7FC049195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54-41A6-A2E4-FBA25025CE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65-43D3-8471-6B7FC049195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665-43D3-8471-6B7FC049195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554-41A6-A2E4-FBA25025CE0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665-43D3-8471-6B7FC049195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665-43D3-8471-6B7FC049195F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665-43D3-8471-6B7FC04919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665-43D3-8471-6B7FC049195F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554-41A6-A2E4-FBA25025CE0D}"/>
              </c:ext>
            </c:extLst>
          </c:dPt>
          <c:cat>
            <c:strRef>
              <c:f>Yield!$B$3:$B$15</c:f>
              <c:strCache>
                <c:ptCount val="13"/>
                <c:pt idx="0">
                  <c:v>Zynergy + NA13</c:v>
                </c:pt>
                <c:pt idx="1">
                  <c:v>Start-uP</c:v>
                </c:pt>
                <c:pt idx="2">
                  <c:v>Multimax GPA</c:v>
                </c:pt>
                <c:pt idx="3">
                  <c:v>Agrihit Foliar Tonic</c:v>
                </c:pt>
                <c:pt idx="4">
                  <c:v>Radiate</c:v>
                </c:pt>
                <c:pt idx="5">
                  <c:v>TFP Pro Soil</c:v>
                </c:pt>
                <c:pt idx="6">
                  <c:v>TFP Pro-Tect</c:v>
                </c:pt>
                <c:pt idx="7">
                  <c:v>Take Off ST</c:v>
                </c:pt>
                <c:pt idx="8">
                  <c:v>Untreated</c:v>
                </c:pt>
                <c:pt idx="9">
                  <c:v>Prestop</c:v>
                </c:pt>
                <c:pt idx="10">
                  <c:v>Phorce</c:v>
                </c:pt>
                <c:pt idx="11">
                  <c:v>Serenade ASO</c:v>
                </c:pt>
                <c:pt idx="12">
                  <c:v>KickOff</c:v>
                </c:pt>
              </c:strCache>
            </c:strRef>
          </c:cat>
          <c:val>
            <c:numRef>
              <c:f>Yield!$D$3:$D$15</c:f>
              <c:numCache>
                <c:formatCode>General</c:formatCode>
                <c:ptCount val="13"/>
                <c:pt idx="0">
                  <c:v>4.18</c:v>
                </c:pt>
                <c:pt idx="1">
                  <c:v>5.01</c:v>
                </c:pt>
                <c:pt idx="2">
                  <c:v>5.07</c:v>
                </c:pt>
                <c:pt idx="3">
                  <c:v>5.16</c:v>
                </c:pt>
                <c:pt idx="4">
                  <c:v>5.71</c:v>
                </c:pt>
                <c:pt idx="5">
                  <c:v>5.73</c:v>
                </c:pt>
                <c:pt idx="6">
                  <c:v>5.74</c:v>
                </c:pt>
                <c:pt idx="7">
                  <c:v>5.75</c:v>
                </c:pt>
                <c:pt idx="8">
                  <c:v>5.85</c:v>
                </c:pt>
                <c:pt idx="9">
                  <c:v>6.16</c:v>
                </c:pt>
                <c:pt idx="10">
                  <c:v>6.33</c:v>
                </c:pt>
                <c:pt idx="11">
                  <c:v>6.34</c:v>
                </c:pt>
                <c:pt idx="1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665-43D3-8471-6B7FC049195F}"/>
            </c:ext>
          </c:extLst>
        </c:ser>
        <c:ser>
          <c:idx val="2"/>
          <c:order val="2"/>
          <c:tx>
            <c:v>Foliar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Yield!$B$3:$B$15</c:f>
              <c:strCache>
                <c:ptCount val="13"/>
                <c:pt idx="0">
                  <c:v>Zynergy + NA13</c:v>
                </c:pt>
                <c:pt idx="1">
                  <c:v>Start-uP</c:v>
                </c:pt>
                <c:pt idx="2">
                  <c:v>Multimax GPA</c:v>
                </c:pt>
                <c:pt idx="3">
                  <c:v>Agrihit Foliar Tonic</c:v>
                </c:pt>
                <c:pt idx="4">
                  <c:v>Radiate</c:v>
                </c:pt>
                <c:pt idx="5">
                  <c:v>TFP Pro Soil</c:v>
                </c:pt>
                <c:pt idx="6">
                  <c:v>TFP Pro-Tect</c:v>
                </c:pt>
                <c:pt idx="7">
                  <c:v>Take Off ST</c:v>
                </c:pt>
                <c:pt idx="8">
                  <c:v>Untreated</c:v>
                </c:pt>
                <c:pt idx="9">
                  <c:v>Prestop</c:v>
                </c:pt>
                <c:pt idx="10">
                  <c:v>Phorce</c:v>
                </c:pt>
                <c:pt idx="11">
                  <c:v>Serenade ASO</c:v>
                </c:pt>
                <c:pt idx="12">
                  <c:v>KickOff</c:v>
                </c:pt>
              </c:strCache>
            </c:strRef>
          </c:cat>
          <c:val>
            <c:numRef>
              <c:f>Yield!$E$3:$E$14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65-43D3-8471-6B7FC049195F}"/>
            </c:ext>
          </c:extLst>
        </c:ser>
        <c:ser>
          <c:idx val="3"/>
          <c:order val="3"/>
          <c:tx>
            <c:v>Soil + Foliar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Yield!$F$3:$F$15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3-4665-43D3-8471-6B7FC0491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72"/>
        <c:axId val="302656208"/>
        <c:axId val="302656600"/>
      </c:barChart>
      <c:catAx>
        <c:axId val="3026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56600"/>
        <c:crosses val="autoZero"/>
        <c:auto val="0"/>
        <c:lblAlgn val="ctr"/>
        <c:lblOffset val="100"/>
        <c:noMultiLvlLbl val="0"/>
      </c:catAx>
      <c:valAx>
        <c:axId val="302656600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 b="1"/>
                  <a:t>Yield t/ha</a:t>
                </a:r>
              </a:p>
            </c:rich>
          </c:tx>
          <c:layout>
            <c:manualLayout>
              <c:xMode val="edge"/>
              <c:yMode val="edge"/>
              <c:x val="3.2757936507936507E-2"/>
              <c:y val="0.31684000000000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65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1080-FA70-42D1-A163-7D59B571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19258-9288-4E1E-9388-995BB4703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3F08-24ED-4375-881B-0E336DD2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C6037-7714-431A-B07B-535200D4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46EF-8AEF-4E0B-AC1C-51F1F5CC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0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462C-52C6-4BD4-9CAC-D1EBEA4B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15791-2AB5-4CD8-9B4B-238A09DB0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23BB7-E85D-47ED-A3BF-BB7BB66B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295DF-1952-4B6C-A483-E27A9DD4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D1A3-3FBD-4DD2-A3B2-1BE2830D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A4FC0-D62A-407D-A23D-309359AB1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30A2E-F412-4F12-B0E9-48BF6B71F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6170-2826-47F4-954F-87EF1AA9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B2B1-6382-41D0-B832-D78D8873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0204-A627-445E-8C29-F94C3E73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3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6901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8653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4219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1447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65879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0748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4261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6273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7BE7-047F-4CA3-9CC7-1EE5FAE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64783" cy="940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6921-1D53-4238-87FE-5C59815E6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6BB6-F4B7-4BA0-85D1-E8AE3BA2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3768-A3E1-452B-918A-87686F44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0C19-4DAB-47BA-B144-2FBC958C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9099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4473773"/>
            <a:ext cx="9810750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  <a:lvl2pPr marL="546924" indent="-234396" algn="ctr">
              <a:spcBef>
                <a:spcPts val="0"/>
              </a:spcBef>
              <a:defRPr sz="1687" i="1"/>
            </a:lvl2pPr>
            <a:lvl3pPr marL="859452" indent="-234396" algn="ctr">
              <a:spcBef>
                <a:spcPts val="0"/>
              </a:spcBef>
              <a:defRPr sz="1687" i="1"/>
            </a:lvl3pPr>
            <a:lvl4pPr marL="1171980" indent="-234396" algn="ctr">
              <a:spcBef>
                <a:spcPts val="0"/>
              </a:spcBef>
              <a:defRPr sz="1687" i="1"/>
            </a:lvl4pPr>
            <a:lvl5pPr marL="1484508" indent="-234396" algn="ctr">
              <a:spcBef>
                <a:spcPts val="0"/>
              </a:spcBef>
              <a:defRPr sz="1687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3000313"/>
            <a:ext cx="9810750" cy="4287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71360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7828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4872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5C1A-24C5-4E87-A2BB-D0E32F8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0F19-AEC0-4EB1-AAFA-1144A193F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A466-0822-437A-A396-CDF048BE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1CD4-C557-4088-BE1B-9E962ABF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473F-23F0-4C2C-8806-C7C75B77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4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8483-4567-4D71-8F9A-78E8CEE8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C5A9-902F-47D0-95DB-27953FBC9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C8B22-8B45-4D6D-A638-4A1CE86E9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1941-85A3-41A9-B8EC-7CA6882E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E623E-D748-4E5E-AC2E-A64E3CD1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C4C82-CC51-44C6-8CEA-3899ECF3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4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B985-625C-428C-88E1-8F36255A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3F64-38A2-4050-BB60-6B20F5FB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D2B61-A517-4504-AD14-992E3C3FF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C1DA0-4B8A-48DD-848D-CD8696785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971C7-4232-471C-9D7C-1012761F5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D5ACE-3048-45F9-928C-62098AEC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94BC1-A6EE-4530-A7AB-74689B30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74DD8-843B-49B2-9B33-7BC29439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481E-9ECD-4BA6-886C-DE1062F5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A3067-988F-47CF-88F8-EAFC0592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E65D6-C0DE-40E6-94E0-571D9156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49EF7-67E0-48E1-B928-38F34609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43921-DFC4-4093-8F31-01C2488B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EEAE9-E48B-4037-9F02-B4631659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49A9-A0C3-4E86-8AAC-4689AE15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2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3ACF-FD2B-4255-B22D-C654FC5D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65384-3ACD-4376-8841-467B4E54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F3FBD-B4D8-492C-B8EA-1EFD9202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C7397-3DAA-401D-AA52-AFA9C918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3AAC6-538A-4A5F-A9C2-DC38DEE2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BF931-0907-4DA4-BCBA-CD5B85A8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961C-B60B-49F6-BDE8-05345343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FFCF2-1EB4-42CE-86EC-518188607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1552C-5121-4BD0-9D39-6989416D1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BB11C-66AF-4CC9-B8F1-3F11FD77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E3DBC-F52B-41BB-91D1-4E83FC9E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2D3B0-FC4E-441F-B663-64AC8E80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2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422E-D1CA-4A28-B5AF-FDA156C4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97" y="2027493"/>
            <a:ext cx="10515600" cy="3525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D4D5-1312-4916-AAA5-65EB4D06D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0362-274D-455A-8573-9F38B25CEE5D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DB78-0E4D-45B4-8EFD-BCF29D196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AECF-749E-4B7B-B254-85F579B6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BB84-04B2-489D-B17E-3EE07D57BCB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Screenshot 2019-06-17 at 13.10.22.png" descr="Screenshot 2019-06-17 at 13.10.22.png">
            <a:extLst>
              <a:ext uri="{FF2B5EF4-FFF2-40B4-BE49-F238E27FC236}">
                <a16:creationId xmlns:a16="http://schemas.microsoft.com/office/drawing/2014/main" id="{29C8E2F6-0D2E-4156-992B-9CF2B6E3CA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5418430" y="-5460035"/>
            <a:ext cx="1335445" cy="122116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68DA57F9-9C0C-4D9D-9C3E-3E452D0FD588}"/>
              </a:ext>
            </a:extLst>
          </p:cNvPr>
          <p:cNvSpPr/>
          <p:nvPr userDrawn="1"/>
        </p:nvSpPr>
        <p:spPr>
          <a:xfrm>
            <a:off x="-19696" y="-19970"/>
            <a:ext cx="12211696" cy="1243809"/>
          </a:xfrm>
          <a:prstGeom prst="rect">
            <a:avLst/>
          </a:prstGeom>
          <a:gradFill>
            <a:gsLst>
              <a:gs pos="0">
                <a:srgbClr val="699750"/>
              </a:gs>
              <a:gs pos="100000">
                <a:srgbClr val="62A349">
                  <a:alpha val="9302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logo-pgro-web.png" descr="logo-pgro-web.png">
            <a:extLst>
              <a:ext uri="{FF2B5EF4-FFF2-40B4-BE49-F238E27FC236}">
                <a16:creationId xmlns:a16="http://schemas.microsoft.com/office/drawing/2014/main" id="{826DA3F9-4269-4761-921C-F73DD0EA02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097" y="481583"/>
            <a:ext cx="876802" cy="876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19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lea@pgro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shot 2019-06-17 at 13.10.22.png" descr="Screenshot 2019-06-17 at 13.10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06644" y="-5422047"/>
            <a:ext cx="1378716" cy="1219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-1" y="0"/>
            <a:ext cx="12192000" cy="1363313"/>
          </a:xfrm>
          <a:prstGeom prst="rect">
            <a:avLst/>
          </a:prstGeom>
          <a:gradFill>
            <a:gsLst>
              <a:gs pos="0">
                <a:srgbClr val="699750"/>
              </a:gs>
              <a:gs pos="100000">
                <a:srgbClr val="62A349">
                  <a:alpha val="9302"/>
                </a:srgbClr>
              </a:gs>
            </a:gsLst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1" name="Your title to go here"/>
          <p:cNvSpPr txBox="1"/>
          <p:nvPr/>
        </p:nvSpPr>
        <p:spPr>
          <a:xfrm>
            <a:off x="27709" y="4550284"/>
            <a:ext cx="12007538" cy="10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7400">
                <a:solidFill>
                  <a:srgbClr val="535353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 defTabSz="410751" hangingPunct="0"/>
            <a:r>
              <a:rPr lang="en-GB" sz="6600" b="1" kern="0" dirty="0"/>
              <a:t>Research update</a:t>
            </a:r>
            <a:endParaRPr sz="6600" b="1" kern="0" dirty="0"/>
          </a:p>
        </p:txBody>
      </p:sp>
      <p:pic>
        <p:nvPicPr>
          <p:cNvPr id="122" name="logo-pgro-web.png" descr="logo-pgro-we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22" y="123897"/>
            <a:ext cx="4224438" cy="4224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Your title to go here"/>
          <p:cNvSpPr txBox="1"/>
          <p:nvPr/>
        </p:nvSpPr>
        <p:spPr>
          <a:xfrm>
            <a:off x="2835864" y="6039511"/>
            <a:ext cx="623975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66933A"/>
                </a:solidFill>
              </a:defRPr>
            </a:lvl1pPr>
          </a:lstStyle>
          <a:p>
            <a:pPr algn="ctr" defTabSz="410751" hangingPunct="0"/>
            <a:r>
              <a:rPr lang="en-GB" sz="2531" kern="0" dirty="0">
                <a:latin typeface="Helvetica"/>
                <a:cs typeface="Helvetica"/>
                <a:sym typeface="Helvetica"/>
              </a:rPr>
              <a:t>Lea Herold</a:t>
            </a:r>
            <a:endParaRPr sz="2531" kern="0" dirty="0">
              <a:latin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D2C916-89DB-445E-A266-ED93C970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Cultivation methods – plant damage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19866-09FE-4B13-B539-7F0ED006D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GB" dirty="0"/>
              <a:t>All treatments apart from the control in Lincolnshire had autumn cultivations only</a:t>
            </a:r>
          </a:p>
          <a:p>
            <a:pPr marL="285750" indent="-285750"/>
            <a:r>
              <a:rPr lang="en-GB" dirty="0"/>
              <a:t>Spring cultivation for the control was 11 days prior to drilling </a:t>
            </a:r>
          </a:p>
          <a:p>
            <a:pPr marL="285750" indent="-285750"/>
            <a:r>
              <a:rPr lang="en-GB" dirty="0"/>
              <a:t>F1 to F3 were drilled 23 April 2019 (23 days before 1</a:t>
            </a:r>
            <a:r>
              <a:rPr lang="en-GB" baseline="30000" dirty="0"/>
              <a:t>st</a:t>
            </a:r>
            <a:r>
              <a:rPr lang="en-GB" dirty="0"/>
              <a:t> peak)</a:t>
            </a:r>
          </a:p>
          <a:p>
            <a:pPr marL="285750" indent="-285750"/>
            <a:r>
              <a:rPr lang="en-GB" dirty="0"/>
              <a:t>Control was drilled 26 April 2019 (20 days before 1</a:t>
            </a:r>
            <a:r>
              <a:rPr lang="en-GB" baseline="30000" dirty="0"/>
              <a:t>st</a:t>
            </a:r>
            <a:r>
              <a:rPr lang="en-GB" dirty="0"/>
              <a:t> peak)</a:t>
            </a:r>
          </a:p>
          <a:p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2596A0-6003-4D55-9624-F7DD23C69B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37042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22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43BF1E-0991-4314-9C41-AF85C132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04DD9-30AA-457D-A4E5-0FABEE51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Differences in timing of peak activity depending on location </a:t>
            </a:r>
          </a:p>
          <a:p>
            <a:r>
              <a:rPr lang="en-GB" dirty="0"/>
              <a:t>Drilling period within the 10 days before and after peak might be at greater risk</a:t>
            </a:r>
          </a:p>
          <a:p>
            <a:r>
              <a:rPr lang="en-GB" dirty="0"/>
              <a:t>Spring cultivations close to drilling date may create higher risk</a:t>
            </a:r>
          </a:p>
          <a:p>
            <a:r>
              <a:rPr lang="en-GB" dirty="0">
                <a:latin typeface="Calibri" panose="020F0502020204030204" pitchFamily="34" charset="0"/>
              </a:rPr>
              <a:t>There is no strong correlation between damage and foot rot in 2019 data but requires further work</a:t>
            </a:r>
          </a:p>
          <a:p>
            <a:r>
              <a:rPr lang="en-GB" dirty="0">
                <a:latin typeface="Calibri" panose="020F0502020204030204" pitchFamily="34" charset="0"/>
              </a:rPr>
              <a:t>There was an indication in Lincolnshire that drilling depth affected damage</a:t>
            </a:r>
          </a:p>
          <a:p>
            <a:r>
              <a:rPr lang="en-GB" dirty="0">
                <a:latin typeface="Calibri" panose="020F0502020204030204" pitchFamily="34" charset="0"/>
              </a:rPr>
              <a:t>There was no evidence that drill type or rolling affected damage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6AF83-6FE6-434D-94DC-2886CB5CCE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5" y="5503930"/>
            <a:ext cx="16033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EF03-21A8-43C3-8D01-F781EB39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BSF – Sceptre Plus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3727AB-6BFE-4F35-A82D-0584615D2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716120"/>
              </p:ext>
            </p:extLst>
          </p:nvPr>
        </p:nvGraphicFramePr>
        <p:xfrm>
          <a:off x="720725" y="2027238"/>
          <a:ext cx="10515600" cy="352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5D193A46-52BF-426E-96B3-0338D988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913" y="5966645"/>
            <a:ext cx="2806566" cy="5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91615-C586-4F7D-A667-0043B7F64E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73" y="5643972"/>
            <a:ext cx="16033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6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E0AA-E9C5-451C-BC73-EFFB765D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Downy mildew – crop protection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6DF120C-88A0-4147-B4C3-96EFAA0EBC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2251069"/>
              </p:ext>
            </p:extLst>
          </p:nvPr>
        </p:nvGraphicFramePr>
        <p:xfrm>
          <a:off x="4963887" y="1210491"/>
          <a:ext cx="6389914" cy="528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9755C12-15EA-450A-86A7-49B1F05E5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131" y="1786497"/>
            <a:ext cx="4632960" cy="46938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Peas: </a:t>
            </a:r>
          </a:p>
          <a:p>
            <a:pPr lvl="1"/>
            <a:r>
              <a:rPr lang="en-GB" dirty="0"/>
              <a:t>Wakil XL – restricted.</a:t>
            </a:r>
          </a:p>
          <a:p>
            <a:pPr lvl="1"/>
            <a:r>
              <a:rPr lang="en-GB" dirty="0"/>
              <a:t>Alternatives?</a:t>
            </a:r>
          </a:p>
          <a:p>
            <a:pPr lvl="1"/>
            <a:r>
              <a:rPr lang="en-GB" dirty="0"/>
              <a:t>Foliar treatment: </a:t>
            </a:r>
            <a:r>
              <a:rPr lang="en-GB" dirty="0" err="1"/>
              <a:t>Revus</a:t>
            </a:r>
            <a:r>
              <a:rPr lang="en-GB" dirty="0"/>
              <a:t> (VP only).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Beans: </a:t>
            </a:r>
          </a:p>
          <a:p>
            <a:pPr lvl="1"/>
            <a:r>
              <a:rPr lang="en-GB" dirty="0"/>
              <a:t>No seed treatment.</a:t>
            </a:r>
          </a:p>
          <a:p>
            <a:pPr lvl="1"/>
            <a:r>
              <a:rPr lang="en-GB" dirty="0"/>
              <a:t>SL567A.</a:t>
            </a:r>
          </a:p>
        </p:txBody>
      </p:sp>
    </p:spTree>
    <p:extLst>
      <p:ext uri="{BB962C8B-B14F-4D97-AF65-F5344CB8AC3E}">
        <p14:creationId xmlns:p14="http://schemas.microsoft.com/office/powerpoint/2010/main" val="27289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E0AA-E9C5-451C-BC73-EFFB765D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Biostimulants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5C616-E57B-414D-BED9-08DE2C41807B}"/>
              </a:ext>
            </a:extLst>
          </p:cNvPr>
          <p:cNvSpPr txBox="1"/>
          <p:nvPr/>
        </p:nvSpPr>
        <p:spPr>
          <a:xfrm>
            <a:off x="1382088" y="6214611"/>
            <a:ext cx="40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Seed treatments containing </a:t>
            </a:r>
            <a:r>
              <a:rPr lang="en-GB" dirty="0" err="1"/>
              <a:t>phosphites</a:t>
            </a:r>
            <a:r>
              <a:rPr lang="en-GB" dirty="0"/>
              <a:t>: Take Off and </a:t>
            </a:r>
            <a:r>
              <a:rPr lang="en-GB" dirty="0" err="1"/>
              <a:t>MultiMax</a:t>
            </a:r>
            <a:r>
              <a:rPr lang="en-GB" dirty="0"/>
              <a:t> GPA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008DE-845A-4092-B118-104E2221AEA2}"/>
              </a:ext>
            </a:extLst>
          </p:cNvPr>
          <p:cNvSpPr txBox="1"/>
          <p:nvPr/>
        </p:nvSpPr>
        <p:spPr>
          <a:xfrm>
            <a:off x="6716086" y="6214611"/>
            <a:ext cx="429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Foliar treatments containing </a:t>
            </a:r>
            <a:r>
              <a:rPr lang="en-GB" dirty="0" err="1"/>
              <a:t>phosphites</a:t>
            </a:r>
            <a:r>
              <a:rPr lang="en-GB" dirty="0"/>
              <a:t>: </a:t>
            </a:r>
            <a:r>
              <a:rPr lang="en-GB" dirty="0" err="1"/>
              <a:t>Phorce</a:t>
            </a:r>
            <a:r>
              <a:rPr lang="en-GB" dirty="0"/>
              <a:t> (applied at 2</a:t>
            </a:r>
            <a:r>
              <a:rPr lang="en-GB" baseline="30000" dirty="0"/>
              <a:t>nd</a:t>
            </a:r>
            <a:r>
              <a:rPr lang="en-GB" dirty="0"/>
              <a:t> node and flowering)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93DE4C2-04DB-44F6-8B13-192FA89D21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38273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0EBFA08-E82B-40B0-84DE-2DADAD0851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654687"/>
              </p:ext>
            </p:extLst>
          </p:nvPr>
        </p:nvGraphicFramePr>
        <p:xfrm>
          <a:off x="838200" y="19513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CE2BE0-E354-48C5-842E-62307006B62E}"/>
              </a:ext>
            </a:extLst>
          </p:cNvPr>
          <p:cNvSpPr txBox="1"/>
          <p:nvPr/>
        </p:nvSpPr>
        <p:spPr>
          <a:xfrm>
            <a:off x="3085051" y="1456293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8A2095-15CD-4741-98C6-495CDF1723C8}"/>
              </a:ext>
            </a:extLst>
          </p:cNvPr>
          <p:cNvSpPr txBox="1"/>
          <p:nvPr/>
        </p:nvSpPr>
        <p:spPr>
          <a:xfrm>
            <a:off x="8760902" y="1456293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6934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 descr="A large green field&#10;&#10;Description automatically generated">
            <a:extLst>
              <a:ext uri="{FF2B5EF4-FFF2-40B4-BE49-F238E27FC236}">
                <a16:creationId xmlns:a16="http://schemas.microsoft.com/office/drawing/2014/main" id="{C98AF3AA-EE8D-4D16-983C-27B37CC75E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43BB95-2DAF-4FC9-823A-98BA9C82BD79}"/>
              </a:ext>
            </a:extLst>
          </p:cNvPr>
          <p:cNvSpPr txBox="1"/>
          <p:nvPr/>
        </p:nvSpPr>
        <p:spPr>
          <a:xfrm>
            <a:off x="7642372" y="327408"/>
            <a:ext cx="415255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Pea Foot Rots</a:t>
            </a:r>
          </a:p>
        </p:txBody>
      </p:sp>
    </p:spTree>
    <p:extLst>
      <p:ext uri="{BB962C8B-B14F-4D97-AF65-F5344CB8AC3E}">
        <p14:creationId xmlns:p14="http://schemas.microsoft.com/office/powerpoint/2010/main" val="973764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5864-775A-4580-980A-52119659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 rot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725C-5723-4BBE-9703-EED8CD093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55109" cy="4351338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/>
              <a:t>Fusarium </a:t>
            </a:r>
            <a:r>
              <a:rPr lang="en-GB" i="1" dirty="0" err="1"/>
              <a:t>solani</a:t>
            </a:r>
            <a:r>
              <a:rPr lang="en-GB" i="1" dirty="0"/>
              <a:t> </a:t>
            </a:r>
            <a:r>
              <a:rPr lang="en-GB" dirty="0"/>
              <a:t>– red vascular tissue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 err="1"/>
              <a:t>Didymella</a:t>
            </a:r>
            <a:r>
              <a:rPr lang="en-GB" i="1" dirty="0"/>
              <a:t> </a:t>
            </a:r>
            <a:r>
              <a:rPr lang="en-GB" i="1" dirty="0" err="1"/>
              <a:t>pinodella</a:t>
            </a:r>
            <a:r>
              <a:rPr lang="en-GB" i="1" dirty="0"/>
              <a:t> </a:t>
            </a:r>
            <a:r>
              <a:rPr lang="en-GB" dirty="0"/>
              <a:t>– black stem base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Aphanomyces </a:t>
            </a:r>
            <a:r>
              <a:rPr lang="en-GB" i="1" dirty="0" err="1"/>
              <a:t>euteiches</a:t>
            </a:r>
            <a:r>
              <a:rPr lang="en-GB" i="1" dirty="0"/>
              <a:t> </a:t>
            </a:r>
            <a:r>
              <a:rPr lang="en-GB" dirty="0"/>
              <a:t>– soft roots, honey coloured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DBD7D-F817-45B2-A7ED-1705DAF6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5910" y="1825625"/>
            <a:ext cx="476365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Soil test</a:t>
            </a:r>
          </a:p>
          <a:p>
            <a:pPr lvl="1"/>
            <a:r>
              <a:rPr lang="en-GB" dirty="0"/>
              <a:t>New from 1</a:t>
            </a:r>
            <a:r>
              <a:rPr lang="en-GB" baseline="30000" dirty="0"/>
              <a:t>st</a:t>
            </a:r>
            <a:r>
              <a:rPr lang="en-GB" dirty="0"/>
              <a:t> March 2020: Combined test for all three pathogens</a:t>
            </a:r>
          </a:p>
          <a:p>
            <a:pPr lvl="1"/>
            <a:r>
              <a:rPr lang="en-GB" dirty="0"/>
              <a:t>Colony numbers (</a:t>
            </a:r>
            <a:r>
              <a:rPr lang="en-GB" i="1" dirty="0"/>
              <a:t>Fusarium</a:t>
            </a:r>
            <a:r>
              <a:rPr lang="en-GB" dirty="0"/>
              <a:t> and </a:t>
            </a:r>
            <a:r>
              <a:rPr lang="en-GB" i="1" dirty="0" err="1"/>
              <a:t>Didymella</a:t>
            </a:r>
            <a:r>
              <a:rPr lang="en-GB" dirty="0"/>
              <a:t>) and disease severity seedling (</a:t>
            </a:r>
            <a:r>
              <a:rPr lang="en-GB" i="1" dirty="0"/>
              <a:t>Aphanomyces</a:t>
            </a:r>
            <a:r>
              <a:rPr lang="en-GB" dirty="0"/>
              <a:t>) – risk factor individually and combined</a:t>
            </a:r>
          </a:p>
          <a:p>
            <a:pPr lvl="1"/>
            <a:endParaRPr lang="en-GB" dirty="0"/>
          </a:p>
        </p:txBody>
      </p:sp>
      <p:pic>
        <p:nvPicPr>
          <p:cNvPr id="5" name="Picture 4" descr="A picture containing pizza, cheese, sitting, food&#10;&#10;Description automatically generated">
            <a:extLst>
              <a:ext uri="{FF2B5EF4-FFF2-40B4-BE49-F238E27FC236}">
                <a16:creationId xmlns:a16="http://schemas.microsoft.com/office/drawing/2014/main" id="{57B9F2E3-9A0E-452D-B707-7DE903B330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60" y="4159920"/>
            <a:ext cx="2361206" cy="2343907"/>
          </a:xfrm>
          <a:prstGeom prst="rect">
            <a:avLst/>
          </a:prstGeom>
        </p:spPr>
      </p:pic>
      <p:pic>
        <p:nvPicPr>
          <p:cNvPr id="7" name="Picture 3" descr="R:\User\LEA\Magazines\Veg Winter 2015\Pic 2_Aphanomyces.jpg">
            <a:extLst>
              <a:ext uri="{FF2B5EF4-FFF2-40B4-BE49-F238E27FC236}">
                <a16:creationId xmlns:a16="http://schemas.microsoft.com/office/drawing/2014/main" id="{FC5FADC1-2347-4B88-B0FB-7ECABD5B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53" y="4851400"/>
            <a:ext cx="2225111" cy="12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14121-33B6-4F2E-B6CE-C1BEBE900B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88676" y="1594917"/>
            <a:ext cx="1649181" cy="144502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9" descr="A picture containing building, water, standing, tree&#10;&#10;Description automatically generated">
            <a:extLst>
              <a:ext uri="{FF2B5EF4-FFF2-40B4-BE49-F238E27FC236}">
                <a16:creationId xmlns:a16="http://schemas.microsoft.com/office/drawing/2014/main" id="{8B5B389D-A769-433C-81A2-34F6E63110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0753" y="3379714"/>
            <a:ext cx="247602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E0AA-E9C5-451C-BC73-EFFB765D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Variety trials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795079-FB89-4A14-BB23-5EF20E964B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2999155"/>
              </p:ext>
            </p:extLst>
          </p:nvPr>
        </p:nvGraphicFramePr>
        <p:xfrm>
          <a:off x="251669" y="1389733"/>
          <a:ext cx="5768131" cy="26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D01625-9765-4313-AE2A-9769ACED9A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813575"/>
              </p:ext>
            </p:extLst>
          </p:nvPr>
        </p:nvGraphicFramePr>
        <p:xfrm>
          <a:off x="268385" y="4152755"/>
          <a:ext cx="5770418" cy="246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CCC7BB-3A8D-4B6B-BDD7-F63072B1D47E}"/>
              </a:ext>
            </a:extLst>
          </p:cNvPr>
          <p:cNvGraphicFramePr/>
          <p:nvPr/>
        </p:nvGraphicFramePr>
        <p:xfrm>
          <a:off x="6038803" y="2297430"/>
          <a:ext cx="6008417" cy="35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DAF645-E6B0-46A6-B9A5-02F443F717FD}"/>
              </a:ext>
            </a:extLst>
          </p:cNvPr>
          <p:cNvSpPr txBox="1"/>
          <p:nvPr/>
        </p:nvSpPr>
        <p:spPr>
          <a:xfrm>
            <a:off x="116587" y="1389732"/>
            <a:ext cx="87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Angus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B266C-2BE3-4CBD-A0E9-E1BC7B200D20}"/>
              </a:ext>
            </a:extLst>
          </p:cNvPr>
          <p:cNvSpPr txBox="1"/>
          <p:nvPr/>
        </p:nvSpPr>
        <p:spPr>
          <a:xfrm>
            <a:off x="116587" y="4152755"/>
            <a:ext cx="140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Lincolnshire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2BD43-420A-499C-9677-113D157F4DAC}"/>
              </a:ext>
            </a:extLst>
          </p:cNvPr>
          <p:cNvSpPr txBox="1"/>
          <p:nvPr/>
        </p:nvSpPr>
        <p:spPr>
          <a:xfrm>
            <a:off x="4790114" y="1451287"/>
            <a:ext cx="136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Severe infection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0246B-0A40-470E-9DC8-502C45BBEA63}"/>
              </a:ext>
            </a:extLst>
          </p:cNvPr>
          <p:cNvSpPr txBox="1"/>
          <p:nvPr/>
        </p:nvSpPr>
        <p:spPr>
          <a:xfrm>
            <a:off x="4790114" y="4152755"/>
            <a:ext cx="136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 infection</a:t>
            </a:r>
          </a:p>
        </p:txBody>
      </p:sp>
    </p:spTree>
    <p:extLst>
      <p:ext uri="{BB962C8B-B14F-4D97-AF65-F5344CB8AC3E}">
        <p14:creationId xmlns:p14="http://schemas.microsoft.com/office/powerpoint/2010/main" val="168139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3B28-8EF7-4FC8-9D37-C8D3754E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seed treatments - glasshouse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BAA60-02C2-4FCF-A2F6-C368D24EB805}"/>
              </a:ext>
            </a:extLst>
          </p:cNvPr>
          <p:cNvSpPr/>
          <p:nvPr/>
        </p:nvSpPr>
        <p:spPr>
          <a:xfrm>
            <a:off x="493152" y="1283962"/>
            <a:ext cx="27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Product I (2018) – pot tests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80483-25BE-444D-B05B-843F7F8DBB9F}"/>
              </a:ext>
            </a:extLst>
          </p:cNvPr>
          <p:cNvSpPr txBox="1"/>
          <p:nvPr/>
        </p:nvSpPr>
        <p:spPr>
          <a:xfrm>
            <a:off x="4228051" y="6361249"/>
            <a:ext cx="328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effect on </a:t>
            </a:r>
            <a:r>
              <a:rPr lang="en-US" i="1" dirty="0"/>
              <a:t>Aphanomyces</a:t>
            </a:r>
            <a:endParaRPr lang="en-GB" i="1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74520" y="2572131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2358" y="3200011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9862" y="3208401"/>
            <a:ext cx="47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bc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8062" y="3847405"/>
            <a:ext cx="38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7330" y="4001294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49836EA-327F-4B72-B978-0826C91B3839}"/>
              </a:ext>
            </a:extLst>
          </p:cNvPr>
          <p:cNvSpPr txBox="1"/>
          <p:nvPr/>
        </p:nvSpPr>
        <p:spPr>
          <a:xfrm>
            <a:off x="7227010" y="3163168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69A32-B3AB-49BA-9A86-7130A3526DF3}"/>
              </a:ext>
            </a:extLst>
          </p:cNvPr>
          <p:cNvSpPr txBox="1"/>
          <p:nvPr/>
        </p:nvSpPr>
        <p:spPr>
          <a:xfrm>
            <a:off x="8050529" y="3419114"/>
            <a:ext cx="41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5490A-7394-4ACF-BA12-42B3F03D789A}"/>
              </a:ext>
            </a:extLst>
          </p:cNvPr>
          <p:cNvSpPr txBox="1"/>
          <p:nvPr/>
        </p:nvSpPr>
        <p:spPr>
          <a:xfrm>
            <a:off x="8934764" y="3552820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9BFFFB-4503-45DF-96CC-66632DC38551}"/>
              </a:ext>
            </a:extLst>
          </p:cNvPr>
          <p:cNvSpPr txBox="1"/>
          <p:nvPr/>
        </p:nvSpPr>
        <p:spPr>
          <a:xfrm>
            <a:off x="9789847" y="3546057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7E71C5-1905-4EAC-9C7E-701C2A3AFF5D}"/>
              </a:ext>
            </a:extLst>
          </p:cNvPr>
          <p:cNvSpPr txBox="1"/>
          <p:nvPr/>
        </p:nvSpPr>
        <p:spPr>
          <a:xfrm>
            <a:off x="10604976" y="3516177"/>
            <a:ext cx="41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51796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706D-4B90-4168-8C93-AF1FBE00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seed treatments - field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BBDED-4656-445D-9DC1-62EE81EA36D5}"/>
              </a:ext>
            </a:extLst>
          </p:cNvPr>
          <p:cNvSpPr/>
          <p:nvPr/>
        </p:nvSpPr>
        <p:spPr>
          <a:xfrm>
            <a:off x="140815" y="1321356"/>
            <a:ext cx="371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 I (2019) – combining peas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980483-25BE-444D-B05B-843F7F8DBB9F}"/>
              </a:ext>
            </a:extLst>
          </p:cNvPr>
          <p:cNvSpPr txBox="1"/>
          <p:nvPr/>
        </p:nvSpPr>
        <p:spPr>
          <a:xfrm>
            <a:off x="1245870" y="6361249"/>
            <a:ext cx="1002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 products, four field trials performed, results not consistent.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4101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A72C-9098-4E9A-AF0E-8CCAAC00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Aphids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5D54-80CB-44DA-BEE5-AF64237D3A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SzPct val="150000"/>
            </a:pPr>
            <a:r>
              <a:rPr lang="en-US" dirty="0">
                <a:cs typeface="Arial"/>
              </a:rPr>
              <a:t>Key aphid species: </a:t>
            </a:r>
          </a:p>
          <a:p>
            <a:pPr marL="800100" lvl="1" indent="-342900">
              <a:buSzPct val="150000"/>
            </a:pPr>
            <a:r>
              <a:rPr lang="en-US" dirty="0">
                <a:cs typeface="Arial"/>
              </a:rPr>
              <a:t>Pea aphid – moderate host range, virus vector</a:t>
            </a:r>
          </a:p>
          <a:p>
            <a:pPr marL="800100" lvl="1" indent="-342900">
              <a:buSzPct val="150000"/>
            </a:pPr>
            <a:r>
              <a:rPr lang="en-US" i="1" dirty="0" err="1">
                <a:cs typeface="Arial"/>
              </a:rPr>
              <a:t>Myzus</a:t>
            </a:r>
            <a:r>
              <a:rPr lang="en-US" i="1" dirty="0">
                <a:cs typeface="Arial"/>
              </a:rPr>
              <a:t> </a:t>
            </a:r>
            <a:r>
              <a:rPr lang="en-US" i="1" dirty="0" err="1">
                <a:cs typeface="Arial"/>
              </a:rPr>
              <a:t>persicae</a:t>
            </a:r>
            <a:r>
              <a:rPr lang="en-US" i="1" dirty="0">
                <a:cs typeface="Arial"/>
              </a:rPr>
              <a:t> </a:t>
            </a:r>
            <a:r>
              <a:rPr lang="en-US" dirty="0">
                <a:cs typeface="Arial"/>
              </a:rPr>
              <a:t>– wide host range, virus vector, of greater importance in legumes than originally thought</a:t>
            </a:r>
          </a:p>
          <a:p>
            <a:pPr marL="800100" lvl="1" indent="-342900">
              <a:buSzPct val="150000"/>
            </a:pPr>
            <a:r>
              <a:rPr lang="en-US" dirty="0">
                <a:cs typeface="Arial"/>
              </a:rPr>
              <a:t>Black bean aphid – wide host range, feeding damage</a:t>
            </a:r>
          </a:p>
          <a:p>
            <a:pPr marL="342900" indent="-342900">
              <a:buSzPct val="150000"/>
            </a:pPr>
            <a:r>
              <a:rPr lang="en-US" dirty="0">
                <a:cs typeface="Arial"/>
              </a:rPr>
              <a:t>Broad resistance </a:t>
            </a:r>
            <a:r>
              <a:rPr lang="en-US" i="1" dirty="0" err="1">
                <a:cs typeface="Arial"/>
              </a:rPr>
              <a:t>Myzus</a:t>
            </a:r>
            <a:r>
              <a:rPr lang="en-US" i="1" dirty="0">
                <a:cs typeface="Arial"/>
              </a:rPr>
              <a:t> </a:t>
            </a:r>
            <a:r>
              <a:rPr lang="en-US" i="1" dirty="0" err="1">
                <a:cs typeface="Arial"/>
              </a:rPr>
              <a:t>persicae</a:t>
            </a:r>
            <a:endParaRPr lang="en-US" i="1" dirty="0">
              <a:cs typeface="Arial"/>
            </a:endParaRPr>
          </a:p>
          <a:p>
            <a:pPr marL="342900" indent="-342900">
              <a:buSzPct val="150000"/>
            </a:pPr>
            <a:r>
              <a:rPr lang="en-US" dirty="0">
                <a:cs typeface="Arial"/>
              </a:rPr>
              <a:t>Anecdotal evidence of pirimicarb resistance in pea and black bean aphids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E78250-1B41-49C7-8001-7EB5A1358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60" y="3682636"/>
            <a:ext cx="4983480" cy="17456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ACFC2C-2A6D-477E-A342-85DA91FA6DB0}"/>
              </a:ext>
            </a:extLst>
          </p:cNvPr>
          <p:cNvSpPr/>
          <p:nvPr/>
        </p:nvSpPr>
        <p:spPr>
          <a:xfrm>
            <a:off x="6271260" y="5428309"/>
            <a:ext cx="3238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Timeline of resistance development in </a:t>
            </a:r>
            <a:r>
              <a:rPr lang="en-GB" sz="1200" i="1" dirty="0"/>
              <a:t>M. persicae</a:t>
            </a:r>
            <a:r>
              <a:rPr lang="en-GB" sz="1200" dirty="0"/>
              <a:t>. Green bars indicate years where insecticides provide good control. Red bars indicate the development of control compromising resistance</a:t>
            </a:r>
          </a:p>
          <a:p>
            <a:r>
              <a:rPr lang="en-GB" sz="1200" dirty="0"/>
              <a:t>Bass </a:t>
            </a:r>
            <a:r>
              <a:rPr lang="en-GB" sz="1200" i="1" dirty="0"/>
              <a:t>et al., </a:t>
            </a:r>
            <a:r>
              <a:rPr lang="en-GB" sz="1200" dirty="0"/>
              <a:t>2014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4EF6E-B67F-4EA1-B84E-A05397482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60" y="1429691"/>
            <a:ext cx="1947351" cy="14994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FBFA0-DF5F-4774-BC0B-D132DEB71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73" y="1736009"/>
            <a:ext cx="2065362" cy="1652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BD49C-8CCC-4A00-A675-2E9CCBAAC0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784" y="1306591"/>
            <a:ext cx="1573130" cy="20975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75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DA74-FCA7-4457-B436-3A1F69FF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Calcium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B35A4-7691-47DD-86A1-64111FEC0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98507"/>
            <a:ext cx="5305502" cy="401558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93BD45-D902-427D-902D-1F92247F7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1852" y="2223653"/>
            <a:ext cx="7170148" cy="295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E4858-9EAD-4C5A-BD5F-95F6DCAFBC6E}"/>
              </a:ext>
            </a:extLst>
          </p:cNvPr>
          <p:cNvSpPr txBox="1"/>
          <p:nvPr/>
        </p:nvSpPr>
        <p:spPr>
          <a:xfrm>
            <a:off x="8310310" y="6492875"/>
            <a:ext cx="3776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Heyman et al (2007) Soil Biology &amp; Biochemistry 39, 2222-2229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896A5-D255-49B8-AB38-0CA538F7EDDE}"/>
              </a:ext>
            </a:extLst>
          </p:cNvPr>
          <p:cNvSpPr txBox="1"/>
          <p:nvPr/>
        </p:nvSpPr>
        <p:spPr>
          <a:xfrm>
            <a:off x="196165" y="6492875"/>
            <a:ext cx="4237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Persson and Olsson (2000) Soil Biology &amp; Biochemistry 32, 1141-1150</a:t>
            </a:r>
          </a:p>
        </p:txBody>
      </p:sp>
    </p:spTree>
    <p:extLst>
      <p:ext uri="{BB962C8B-B14F-4D97-AF65-F5344CB8AC3E}">
        <p14:creationId xmlns:p14="http://schemas.microsoft.com/office/powerpoint/2010/main" val="29146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AAEB09-6741-4B59-9D23-9ECC9CAA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Gypsum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0D1649-0CAB-4266-8B27-1B8BC6A49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13" y="1305304"/>
            <a:ext cx="8569672" cy="511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0FB8FE-6F53-45A1-97ED-49264E4AE045}"/>
              </a:ext>
            </a:extLst>
          </p:cNvPr>
          <p:cNvSpPr txBox="1"/>
          <p:nvPr/>
        </p:nvSpPr>
        <p:spPr>
          <a:xfrm>
            <a:off x="3091419" y="5620665"/>
            <a:ext cx="1062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Healthy soil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20AB0-9790-4B03-ADCD-8C54EFF87A3D}"/>
              </a:ext>
            </a:extLst>
          </p:cNvPr>
          <p:cNvSpPr txBox="1"/>
          <p:nvPr/>
        </p:nvSpPr>
        <p:spPr>
          <a:xfrm>
            <a:off x="8489737" y="5620664"/>
            <a:ext cx="1062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Gypsum</a:t>
            </a:r>
          </a:p>
          <a:p>
            <a:pPr algn="ctr"/>
            <a:r>
              <a:rPr lang="en-GB" sz="1600" b="1" dirty="0"/>
              <a:t>CaSO</a:t>
            </a:r>
            <a:r>
              <a:rPr lang="en-GB" sz="1600" b="1" baseline="-250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553FF-1136-4D59-97AF-34E3566A59C0}"/>
              </a:ext>
            </a:extLst>
          </p:cNvPr>
          <p:cNvSpPr txBox="1"/>
          <p:nvPr/>
        </p:nvSpPr>
        <p:spPr>
          <a:xfrm>
            <a:off x="6582255" y="5624391"/>
            <a:ext cx="1062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Limestone</a:t>
            </a:r>
          </a:p>
          <a:p>
            <a:pPr algn="ctr"/>
            <a:r>
              <a:rPr lang="en-GB" sz="1600" b="1" dirty="0"/>
              <a:t>CaCO</a:t>
            </a:r>
            <a:r>
              <a:rPr lang="en-GB" sz="1600" b="1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BA9A6-318C-458F-8154-CD84168AECC7}"/>
              </a:ext>
            </a:extLst>
          </p:cNvPr>
          <p:cNvSpPr txBox="1"/>
          <p:nvPr/>
        </p:nvSpPr>
        <p:spPr>
          <a:xfrm>
            <a:off x="4566819" y="5726898"/>
            <a:ext cx="14944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Aphanomyces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EDC16-26CF-4510-84A8-802E2D530993}"/>
              </a:ext>
            </a:extLst>
          </p:cNvPr>
          <p:cNvSpPr txBox="1"/>
          <p:nvPr/>
        </p:nvSpPr>
        <p:spPr>
          <a:xfrm>
            <a:off x="8310310" y="6492875"/>
            <a:ext cx="3776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Heyman et al (2007) Soil Biology &amp; Biochemistry 39, 2222-2229</a:t>
            </a:r>
          </a:p>
        </p:txBody>
      </p:sp>
    </p:spTree>
    <p:extLst>
      <p:ext uri="{BB962C8B-B14F-4D97-AF65-F5344CB8AC3E}">
        <p14:creationId xmlns:p14="http://schemas.microsoft.com/office/powerpoint/2010/main" val="249091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BFD6-4F0A-4A99-9310-E034E6D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Gypsum – Glasshouse trial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BD3C16-A02C-427A-88B8-4C1B3E78E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87" y="1825625"/>
            <a:ext cx="5534163" cy="4880404"/>
          </a:xfr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5635237"/>
              </p:ext>
            </p:extLst>
          </p:nvPr>
        </p:nvGraphicFramePr>
        <p:xfrm>
          <a:off x="171450" y="1825624"/>
          <a:ext cx="5848350" cy="471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22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FA9E-6E9D-434F-91C2-749A2865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Gypsum – Glasshouse trial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9B829-EE3D-4CA9-B861-85C19D888B17}"/>
              </a:ext>
            </a:extLst>
          </p:cNvPr>
          <p:cNvSpPr txBox="1"/>
          <p:nvPr/>
        </p:nvSpPr>
        <p:spPr>
          <a:xfrm>
            <a:off x="2701892" y="6200487"/>
            <a:ext cx="145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285F7-9DF7-49D0-8D79-2BDD9AAAE0B0}"/>
              </a:ext>
            </a:extLst>
          </p:cNvPr>
          <p:cNvSpPr txBox="1"/>
          <p:nvPr/>
        </p:nvSpPr>
        <p:spPr>
          <a:xfrm>
            <a:off x="8035892" y="6200487"/>
            <a:ext cx="191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2000ppm</a:t>
            </a:r>
          </a:p>
        </p:txBody>
      </p:sp>
      <p:pic>
        <p:nvPicPr>
          <p:cNvPr id="7" name="Content Placeholder 6" descr="A close up of a mountain&#10;&#10;Description automatically generated">
            <a:extLst>
              <a:ext uri="{FF2B5EF4-FFF2-40B4-BE49-F238E27FC236}">
                <a16:creationId xmlns:a16="http://schemas.microsoft.com/office/drawing/2014/main" id="{31C3FA30-57AB-428E-81CE-2175812E31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4" name="Content Placeholder 13" descr="A picture containing food, slice, pizza, piece&#10;&#10;Description automatically generated">
            <a:extLst>
              <a:ext uri="{FF2B5EF4-FFF2-40B4-BE49-F238E27FC236}">
                <a16:creationId xmlns:a16="http://schemas.microsoft.com/office/drawing/2014/main" id="{25E2A2D0-300E-40B2-BB8B-C5C10048E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170"/>
            <a:ext cx="5181600" cy="3890248"/>
          </a:xfrm>
        </p:spPr>
      </p:pic>
    </p:spTree>
    <p:extLst>
      <p:ext uri="{BB962C8B-B14F-4D97-AF65-F5344CB8AC3E}">
        <p14:creationId xmlns:p14="http://schemas.microsoft.com/office/powerpoint/2010/main" val="394598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4D7E-81A7-43C1-B417-FC53C324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Fusarium in fields 2018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20628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56000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4104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2B68-F329-4E51-AD7D-71FE0C6E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 rot in fields 2019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837EFF-1D59-4A66-ABB4-11CF5380FD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Foot rot severity in the field explained by (45%)</a:t>
            </a:r>
          </a:p>
          <a:p>
            <a:pPr lvl="1"/>
            <a:r>
              <a:rPr lang="en-GB" dirty="0"/>
              <a:t>Abundance of </a:t>
            </a:r>
            <a:r>
              <a:rPr lang="en-GB" i="1" dirty="0"/>
              <a:t>Fusarium</a:t>
            </a:r>
            <a:r>
              <a:rPr lang="en-GB" dirty="0"/>
              <a:t> spores</a:t>
            </a:r>
          </a:p>
          <a:p>
            <a:pPr lvl="1"/>
            <a:r>
              <a:rPr lang="en-GB" dirty="0"/>
              <a:t>Abundance of </a:t>
            </a:r>
            <a:r>
              <a:rPr lang="en-GB" i="1" dirty="0" err="1"/>
              <a:t>Didymella</a:t>
            </a:r>
            <a:r>
              <a:rPr lang="en-GB" dirty="0"/>
              <a:t> spores</a:t>
            </a:r>
          </a:p>
          <a:p>
            <a:pPr lvl="1"/>
            <a:r>
              <a:rPr lang="en-GB" dirty="0"/>
              <a:t>Magnesium in soil (clay related?)</a:t>
            </a:r>
          </a:p>
          <a:p>
            <a:pPr lvl="1"/>
            <a:r>
              <a:rPr lang="en-GB" dirty="0"/>
              <a:t>Reduced by higher amounts of organic matter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15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A363-479D-4922-B7FA-85269DDC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EE60-50AA-4C06-A629-A5826CF9BB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HMC</a:t>
            </a:r>
          </a:p>
          <a:p>
            <a:r>
              <a:rPr lang="en-GB" dirty="0"/>
              <a:t>Bruce Farms</a:t>
            </a:r>
          </a:p>
          <a:p>
            <a:r>
              <a:rPr lang="en-GB" dirty="0"/>
              <a:t>Yorkshire Peas</a:t>
            </a:r>
          </a:p>
          <a:p>
            <a:r>
              <a:rPr lang="en-GB" dirty="0" err="1"/>
              <a:t>Stemgold</a:t>
            </a:r>
            <a:r>
              <a:rPr lang="en-GB" dirty="0"/>
              <a:t> Peas</a:t>
            </a:r>
          </a:p>
          <a:p>
            <a:r>
              <a:rPr lang="en-GB" dirty="0" err="1"/>
              <a:t>Fera</a:t>
            </a:r>
            <a:endParaRPr lang="en-GB" dirty="0"/>
          </a:p>
          <a:p>
            <a:r>
              <a:rPr lang="en-GB" dirty="0"/>
              <a:t>Warwick Crop Centre</a:t>
            </a:r>
          </a:p>
          <a:p>
            <a:r>
              <a:rPr lang="en-GB" dirty="0"/>
              <a:t>AHDB</a:t>
            </a: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lea@pgro.org</a:t>
            </a:r>
            <a:endParaRPr lang="en-GB" dirty="0"/>
          </a:p>
          <a:p>
            <a:r>
              <a:rPr lang="en-GB" dirty="0"/>
              <a:t>07583 524188</a:t>
            </a:r>
          </a:p>
          <a:p>
            <a:endParaRPr lang="en-GB" dirty="0"/>
          </a:p>
        </p:txBody>
      </p:sp>
      <p:pic>
        <p:nvPicPr>
          <p:cNvPr id="5" name="Picture 2" descr="R:\PROJECTS\EIP-Agri\Field trials\Field trials 2016\Images Nov 2016\20161102_114936 C Byass.jpg">
            <a:extLst>
              <a:ext uri="{FF2B5EF4-FFF2-40B4-BE49-F238E27FC236}">
                <a16:creationId xmlns:a16="http://schemas.microsoft.com/office/drawing/2014/main" id="{ADFAD55A-25E7-40B8-B857-9EB62C9460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591" y="2219035"/>
            <a:ext cx="4987636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2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A72C-9098-4E9A-AF0E-8CCAAC00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aphid borne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5D54-80CB-44DA-BEE5-AF64237D3A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Pea Enation Mosaic Virus (PEMV) – persistent – pea aphid, potato aphid and peach potato aphid</a:t>
            </a:r>
          </a:p>
          <a:p>
            <a:r>
              <a:rPr lang="en-GB" dirty="0"/>
              <a:t>Turnip Yellows Virus (</a:t>
            </a:r>
            <a:r>
              <a:rPr lang="en-GB" dirty="0" err="1"/>
              <a:t>TuYV</a:t>
            </a:r>
            <a:r>
              <a:rPr lang="en-GB" dirty="0"/>
              <a:t>) – persistent – peach-potato aphid, wheat aphids</a:t>
            </a:r>
          </a:p>
          <a:p>
            <a:r>
              <a:rPr lang="en-GB" dirty="0"/>
              <a:t>Pea Streak Virus (</a:t>
            </a:r>
            <a:r>
              <a:rPr lang="en-GB" dirty="0" err="1"/>
              <a:t>PeSV</a:t>
            </a:r>
            <a:r>
              <a:rPr lang="en-GB" dirty="0"/>
              <a:t>) – non-persistent – pea aphid</a:t>
            </a:r>
          </a:p>
          <a:p>
            <a:pPr>
              <a:buSzPct val="150000"/>
            </a:pPr>
            <a:endParaRPr lang="en-US" dirty="0"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556E3-FA30-46F2-B193-23E8210F0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593" y="1390538"/>
            <a:ext cx="2519131" cy="33569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59CA4C64-C208-4223-AD77-01DF869E2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66912"/>
            <a:ext cx="3396342" cy="45259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31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B5880-5423-4B6D-AF28-C65AB443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Virus survey 2019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36C1DC-A964-4BB8-B2EF-A9117F851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12433"/>
              </p:ext>
            </p:extLst>
          </p:nvPr>
        </p:nvGraphicFramePr>
        <p:xfrm>
          <a:off x="546411" y="1438507"/>
          <a:ext cx="11363090" cy="5018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681">
                  <a:extLst>
                    <a:ext uri="{9D8B030D-6E8A-4147-A177-3AD203B41FA5}">
                      <a16:colId xmlns:a16="http://schemas.microsoft.com/office/drawing/2014/main" val="2272371735"/>
                    </a:ext>
                  </a:extLst>
                </a:gridCol>
                <a:gridCol w="1608653">
                  <a:extLst>
                    <a:ext uri="{9D8B030D-6E8A-4147-A177-3AD203B41FA5}">
                      <a16:colId xmlns:a16="http://schemas.microsoft.com/office/drawing/2014/main" val="1974959593"/>
                    </a:ext>
                  </a:extLst>
                </a:gridCol>
                <a:gridCol w="1653310">
                  <a:extLst>
                    <a:ext uri="{9D8B030D-6E8A-4147-A177-3AD203B41FA5}">
                      <a16:colId xmlns:a16="http://schemas.microsoft.com/office/drawing/2014/main" val="549889412"/>
                    </a:ext>
                  </a:extLst>
                </a:gridCol>
                <a:gridCol w="3159194">
                  <a:extLst>
                    <a:ext uri="{9D8B030D-6E8A-4147-A177-3AD203B41FA5}">
                      <a16:colId xmlns:a16="http://schemas.microsoft.com/office/drawing/2014/main" val="814572736"/>
                    </a:ext>
                  </a:extLst>
                </a:gridCol>
                <a:gridCol w="1313711">
                  <a:extLst>
                    <a:ext uri="{9D8B030D-6E8A-4147-A177-3AD203B41FA5}">
                      <a16:colId xmlns:a16="http://schemas.microsoft.com/office/drawing/2014/main" val="268792961"/>
                    </a:ext>
                  </a:extLst>
                </a:gridCol>
                <a:gridCol w="1313711">
                  <a:extLst>
                    <a:ext uri="{9D8B030D-6E8A-4147-A177-3AD203B41FA5}">
                      <a16:colId xmlns:a16="http://schemas.microsoft.com/office/drawing/2014/main" val="2588721469"/>
                    </a:ext>
                  </a:extLst>
                </a:gridCol>
                <a:gridCol w="1587830">
                  <a:extLst>
                    <a:ext uri="{9D8B030D-6E8A-4147-A177-3AD203B41FA5}">
                      <a16:colId xmlns:a16="http://schemas.microsoft.com/office/drawing/2014/main" val="485276424"/>
                    </a:ext>
                  </a:extLst>
                </a:gridCol>
              </a:tblGrid>
              <a:tr h="6962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Location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Variety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HTS result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Result Estimate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PEMV1 Result Estimate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SbDV Result Estimate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095771973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East Riding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Swallow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2095856628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Ulceby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Ebba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6.76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3634325907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Chatteris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Vidor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60.62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34471118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Langtoft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Amalfi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94521611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Louth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PEMV2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919774533"/>
                  </a:ext>
                </a:extLst>
              </a:tr>
              <a:tr h="338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Market Weighton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Ashton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PEMV2 SbDV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93.33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405530156"/>
                  </a:ext>
                </a:extLst>
              </a:tr>
              <a:tr h="338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Perth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TBC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PEMV1 PEMV2 SbDV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2.64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4.53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2073052599"/>
                  </a:ext>
                </a:extLst>
              </a:tr>
              <a:tr h="517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Wainfleet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Oasis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PEMV1 PEMV 2 PEMV Sat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3.72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682968125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Stoneleigh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Vidor/Ambassador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6.98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425333424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Bedingfield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Kimberley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 Sat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93.33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2030217162"/>
                  </a:ext>
                </a:extLst>
              </a:tr>
              <a:tr h="159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Langton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Oasis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 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80.01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105276171"/>
                  </a:ext>
                </a:extLst>
              </a:tr>
              <a:tr h="517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Chirnside Borders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Boogie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TuYV PEMV1 PEMV 2 PEMV Sat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14.29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30.09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7" marR="33457" marT="0" marB="0" anchor="b"/>
                </a:tc>
                <a:extLst>
                  <a:ext uri="{0D108BD9-81ED-4DB2-BD59-A6C34878D82A}">
                    <a16:rowId xmlns:a16="http://schemas.microsoft.com/office/drawing/2014/main" val="164903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D8FB-39D5-407E-8B1A-CC5B8B88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Aphid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0E3529-ACCC-42B7-8B58-F0D22FE1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97" y="1417320"/>
            <a:ext cx="10515600" cy="52235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u="sng" dirty="0"/>
              <a:t>Pirimicarb </a:t>
            </a:r>
          </a:p>
          <a:p>
            <a:r>
              <a:rPr lang="en-GB" dirty="0"/>
              <a:t>1 application only, maximum dose rate 0.28 kg/ha, 7 day HI </a:t>
            </a:r>
          </a:p>
          <a:p>
            <a:r>
              <a:rPr lang="en-GB" dirty="0"/>
              <a:t>Apply between 1 May and 31 August and not before GS 51 (first flower buds visible)</a:t>
            </a:r>
          </a:p>
          <a:p>
            <a:r>
              <a:rPr lang="en-GB" dirty="0"/>
              <a:t>Use for large colonies (pea aphid, threshold 15% plants infected)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u="sng" dirty="0" err="1"/>
              <a:t>Flonicamid</a:t>
            </a:r>
            <a:r>
              <a:rPr lang="en-GB" i="1" u="sng" dirty="0"/>
              <a:t> (</a:t>
            </a:r>
            <a:r>
              <a:rPr lang="en-GB" i="1" u="sng" dirty="0" err="1"/>
              <a:t>Teppeki</a:t>
            </a:r>
            <a:r>
              <a:rPr lang="en-GB" i="1" u="sng" dirty="0"/>
              <a:t> – EAMU)</a:t>
            </a:r>
            <a:endParaRPr lang="en-GB" dirty="0"/>
          </a:p>
          <a:p>
            <a:r>
              <a:rPr lang="en-GB" dirty="0"/>
              <a:t>1 application only, maximum dose rate 140 g/ha, 14 day HI</a:t>
            </a:r>
          </a:p>
          <a:p>
            <a:r>
              <a:rPr lang="en-GB" dirty="0"/>
              <a:t>Must not be applied during flowering</a:t>
            </a:r>
          </a:p>
          <a:p>
            <a:r>
              <a:rPr lang="en-GB" dirty="0"/>
              <a:t>Good option for early control of virus (peach potato aphid)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u="sng" dirty="0"/>
              <a:t>Thiacloprid</a:t>
            </a:r>
          </a:p>
          <a:p>
            <a:r>
              <a:rPr lang="en-GB" dirty="0"/>
              <a:t>2 applications, maximum dose 0.4 l/ha, 7 day HI</a:t>
            </a:r>
          </a:p>
          <a:p>
            <a:r>
              <a:rPr lang="en-GB" dirty="0"/>
              <a:t>Good option for early control of virus (peach potato aphid)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0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A72C-9098-4E9A-AF0E-8CCAAC00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Bean Seed Fly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A0FF-1C75-4C6E-8500-B68251F9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97" y="2027493"/>
            <a:ext cx="8410951" cy="3994166"/>
          </a:xfrm>
        </p:spPr>
        <p:txBody>
          <a:bodyPr>
            <a:normAutofit/>
          </a:bodyPr>
          <a:lstStyle/>
          <a:p>
            <a:pPr marL="342900" indent="-342900"/>
            <a:r>
              <a:rPr lang="en-GB" dirty="0"/>
              <a:t>Wide host range, affecting over 40 plant species</a:t>
            </a:r>
          </a:p>
          <a:p>
            <a:pPr marL="342900" indent="-342900"/>
            <a:r>
              <a:rPr lang="en-GB" dirty="0"/>
              <a:t>Flies are associated with soils containing high levels of organic material such as farmyard manure and plant debris</a:t>
            </a:r>
          </a:p>
          <a:p>
            <a:pPr marL="342900" indent="-342900"/>
            <a:r>
              <a:rPr lang="en-GB" dirty="0"/>
              <a:t>Flies prefer recently cultivated soil</a:t>
            </a:r>
          </a:p>
          <a:p>
            <a:pPr marL="342900" indent="-342900"/>
            <a:r>
              <a:rPr lang="en-GB" dirty="0"/>
              <a:t>Damage is caused by seed and stem tunnelling by larvae</a:t>
            </a:r>
          </a:p>
          <a:p>
            <a:pPr marL="342900" indent="-342900"/>
            <a:r>
              <a:rPr lang="en-GB" dirty="0"/>
              <a:t>Reduces establishment (up to 60% in worst cases)</a:t>
            </a:r>
          </a:p>
          <a:p>
            <a:endParaRPr lang="en-GB" dirty="0"/>
          </a:p>
        </p:txBody>
      </p:sp>
      <p:pic>
        <p:nvPicPr>
          <p:cNvPr id="4" name="Picture 2" descr="Delia platura (78057)">
            <a:extLst>
              <a:ext uri="{FF2B5EF4-FFF2-40B4-BE49-F238E27FC236}">
                <a16:creationId xmlns:a16="http://schemas.microsoft.com/office/drawing/2014/main" id="{79A2B3CB-2378-4ADD-AA83-15B30762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68" y="1447660"/>
            <a:ext cx="2546027" cy="21525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6 Delia platura (77245)">
            <a:extLst>
              <a:ext uri="{FF2B5EF4-FFF2-40B4-BE49-F238E27FC236}">
                <a16:creationId xmlns:a16="http://schemas.microsoft.com/office/drawing/2014/main" id="{AED9EBD1-96AE-4836-8897-C017E2D7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48" y="3600256"/>
            <a:ext cx="2861865" cy="30877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C40B-F826-40A5-BC01-6FFC276E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  BSF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32F9A-4676-4846-9DDE-B2544D59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Attractant traps to monitor peak pest presence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Sowing timing both general and related to period following cultivation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Cultivation techniques – drill type/ direct drilling/ min-till/ drilling depth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/>
            <a:r>
              <a:rPr lang="en-GB" dirty="0"/>
              <a:t>Improve knowledge of life-cycle</a:t>
            </a:r>
          </a:p>
          <a:p>
            <a:pPr marL="342900" indent="-342900"/>
            <a:r>
              <a:rPr lang="en-GB" dirty="0"/>
              <a:t>Determine foot rot risk in BSF damaged plants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4169-C193-49DE-81C1-DF74C93B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500" y="3900754"/>
            <a:ext cx="3817397" cy="28630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233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3F2543-F918-403A-8578-2A136668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BSF peak activity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AED4FE-3520-4BA2-B71A-14B2E55A9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778092"/>
              </p:ext>
            </p:extLst>
          </p:nvPr>
        </p:nvGraphicFramePr>
        <p:xfrm>
          <a:off x="0" y="1868551"/>
          <a:ext cx="3806940" cy="341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846B51-A065-4D2A-80AB-8B1A8F8C297A}"/>
              </a:ext>
            </a:extLst>
          </p:cNvPr>
          <p:cNvSpPr txBox="1"/>
          <p:nvPr/>
        </p:nvSpPr>
        <p:spPr>
          <a:xfrm>
            <a:off x="244722" y="5579168"/>
            <a:ext cx="1151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bean seed fly adults recorded in traps</a:t>
            </a:r>
          </a:p>
          <a:p>
            <a:endParaRPr lang="en-GB" dirty="0"/>
          </a:p>
          <a:p>
            <a:r>
              <a:rPr lang="en-GB" dirty="0"/>
              <a:t>Appeared to be one main peak of activity followed by smaller ones at different intervals depending on location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3A26DD-06E0-49B7-9E99-9A5F3FBEA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28328"/>
              </p:ext>
            </p:extLst>
          </p:nvPr>
        </p:nvGraphicFramePr>
        <p:xfrm>
          <a:off x="3624146" y="1868551"/>
          <a:ext cx="4360732" cy="328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6EB213-EB21-4FD6-9608-72F28EBFE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473976"/>
              </p:ext>
            </p:extLst>
          </p:nvPr>
        </p:nvGraphicFramePr>
        <p:xfrm>
          <a:off x="7620000" y="1986848"/>
          <a:ext cx="4572000" cy="305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102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D8BC-9D44-4A5E-ABE8-48B4EFE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related to pest activity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3BB3A4-321E-467A-B1C3-23C1373C9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054829"/>
              </p:ext>
            </p:extLst>
          </p:nvPr>
        </p:nvGraphicFramePr>
        <p:xfrm>
          <a:off x="2560176" y="1511540"/>
          <a:ext cx="6309619" cy="498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48588E-8CC2-4A08-B3AD-F6579F4EDE33}"/>
              </a:ext>
            </a:extLst>
          </p:cNvPr>
          <p:cNvSpPr txBox="1"/>
          <p:nvPr/>
        </p:nvSpPr>
        <p:spPr>
          <a:xfrm>
            <a:off x="9809017" y="3078877"/>
            <a:ext cx="201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Lincolnshire and Yorkshire sites combined results</a:t>
            </a:r>
          </a:p>
        </p:txBody>
      </p:sp>
    </p:spTree>
    <p:extLst>
      <p:ext uri="{BB962C8B-B14F-4D97-AF65-F5344CB8AC3E}">
        <p14:creationId xmlns:p14="http://schemas.microsoft.com/office/powerpoint/2010/main" val="367568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1061</Words>
  <Application>Microsoft Office PowerPoint</Application>
  <PresentationFormat>Widescreen</PresentationFormat>
  <Paragraphs>282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Wingdings</vt:lpstr>
      <vt:lpstr>Office Theme</vt:lpstr>
      <vt:lpstr>White</vt:lpstr>
      <vt:lpstr>PowerPoint Presentation</vt:lpstr>
      <vt:lpstr>Aphids</vt:lpstr>
      <vt:lpstr>Main aphid borne viruses</vt:lpstr>
      <vt:lpstr>Virus survey 2019</vt:lpstr>
      <vt:lpstr>Aphid control</vt:lpstr>
      <vt:lpstr>Bean Seed Fly</vt:lpstr>
      <vt:lpstr>2019  BSF survey</vt:lpstr>
      <vt:lpstr>BSF peak activity</vt:lpstr>
      <vt:lpstr>Damage related to pest activity</vt:lpstr>
      <vt:lpstr>Cultivation methods – plant damage</vt:lpstr>
      <vt:lpstr>Summary</vt:lpstr>
      <vt:lpstr>BSF – Sceptre Plus</vt:lpstr>
      <vt:lpstr>Downy mildew – crop protection</vt:lpstr>
      <vt:lpstr>Biostimulants</vt:lpstr>
      <vt:lpstr>PowerPoint Presentation</vt:lpstr>
      <vt:lpstr>Foot rot pathogens</vt:lpstr>
      <vt:lpstr>Variety trials 2019</vt:lpstr>
      <vt:lpstr>Alternative seed treatments - glasshouse</vt:lpstr>
      <vt:lpstr>Alternative seed treatments - field</vt:lpstr>
      <vt:lpstr>Calcium</vt:lpstr>
      <vt:lpstr>Gypsum</vt:lpstr>
      <vt:lpstr>Gypsum – Glasshouse trial</vt:lpstr>
      <vt:lpstr>Gypsum – Glasshouse trial</vt:lpstr>
      <vt:lpstr>Fusarium in fields 2018</vt:lpstr>
      <vt:lpstr>Foot rot in fields 2019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PgroOffice1</dc:creator>
  <cp:lastModifiedBy>Lea Herold</cp:lastModifiedBy>
  <cp:revision>70</cp:revision>
  <dcterms:created xsi:type="dcterms:W3CDTF">2020-01-07T13:55:49Z</dcterms:created>
  <dcterms:modified xsi:type="dcterms:W3CDTF">2020-02-26T14:52:35Z</dcterms:modified>
</cp:coreProperties>
</file>